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81" r:id="rId2"/>
    <p:sldId id="304" r:id="rId3"/>
    <p:sldId id="318" r:id="rId4"/>
    <p:sldId id="311" r:id="rId5"/>
    <p:sldId id="305" r:id="rId6"/>
    <p:sldId id="312" r:id="rId7"/>
    <p:sldId id="319" r:id="rId8"/>
    <p:sldId id="307" r:id="rId9"/>
    <p:sldId id="313" r:id="rId10"/>
    <p:sldId id="323" r:id="rId11"/>
    <p:sldId id="320" r:id="rId12"/>
    <p:sldId id="321" r:id="rId13"/>
    <p:sldId id="322" r:id="rId14"/>
    <p:sldId id="315" r:id="rId15"/>
    <p:sldId id="326" r:id="rId16"/>
    <p:sldId id="325" r:id="rId17"/>
    <p:sldId id="309" r:id="rId18"/>
    <p:sldId id="314" r:id="rId19"/>
    <p:sldId id="310" r:id="rId20"/>
    <p:sldId id="302" r:id="rId21"/>
    <p:sldId id="327" r:id="rId22"/>
    <p:sldId id="317" r:id="rId23"/>
    <p:sldId id="277" r:id="rId24"/>
    <p:sldId id="27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AA00A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13" autoAdjust="0"/>
    <p:restoredTop sz="96274" autoAdjust="0"/>
  </p:normalViewPr>
  <p:slideViewPr>
    <p:cSldViewPr snapToGrid="0" snapToObjects="1">
      <p:cViewPr varScale="1">
        <p:scale>
          <a:sx n="85" d="100"/>
          <a:sy n="85" d="100"/>
        </p:scale>
        <p:origin x="108" y="582"/>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hdphoto3.wdp>
</file>

<file path=ppt/media/image1.png>
</file>

<file path=ppt/media/image10.jpeg>
</file>

<file path=ppt/media/image11.jpeg>
</file>

<file path=ppt/media/image12.png>
</file>

<file path=ppt/media/image13.jpeg>
</file>

<file path=ppt/media/image14.jpeg>
</file>

<file path=ppt/media/image15.png>
</file>

<file path=ppt/media/image16.png>
</file>

<file path=ppt/media/image17.png>
</file>

<file path=ppt/media/image18.png>
</file>

<file path=ppt/media/image19.jpeg>
</file>

<file path=ppt/media/image2.png>
</file>

<file path=ppt/media/image20.png>
</file>

<file path=ppt/media/image21.jpeg>
</file>

<file path=ppt/media/image22.png>
</file>

<file path=ppt/media/image3.jpe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D3D12E-79DB-495A-8FA7-81115C8EFC2F}" type="datetimeFigureOut">
              <a:rPr lang="en-GB" smtClean="0"/>
              <a:t>25/05/2025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AF53CF-168A-4195-8C0A-709A207F3E0D}" type="slidenum">
              <a:rPr lang="en-GB" smtClean="0"/>
              <a:t>‹#›</a:t>
            </a:fld>
            <a:endParaRPr lang="en-GB"/>
          </a:p>
        </p:txBody>
      </p:sp>
    </p:spTree>
    <p:extLst>
      <p:ext uri="{BB962C8B-B14F-4D97-AF65-F5344CB8AC3E}">
        <p14:creationId xmlns:p14="http://schemas.microsoft.com/office/powerpoint/2010/main" val="11897882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DAF53CF-168A-4195-8C0A-709A207F3E0D}" type="slidenum">
              <a:rPr lang="en-GB" smtClean="0"/>
              <a:t>1</a:t>
            </a:fld>
            <a:endParaRPr lang="en-GB"/>
          </a:p>
        </p:txBody>
      </p:sp>
    </p:spTree>
    <p:extLst>
      <p:ext uri="{BB962C8B-B14F-4D97-AF65-F5344CB8AC3E}">
        <p14:creationId xmlns:p14="http://schemas.microsoft.com/office/powerpoint/2010/main" val="626707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DAF53CF-168A-4195-8C0A-709A207F3E0D}" type="slidenum">
              <a:rPr lang="en-GB" smtClean="0"/>
              <a:t>20</a:t>
            </a:fld>
            <a:endParaRPr lang="en-GB"/>
          </a:p>
        </p:txBody>
      </p:sp>
    </p:spTree>
    <p:extLst>
      <p:ext uri="{BB962C8B-B14F-4D97-AF65-F5344CB8AC3E}">
        <p14:creationId xmlns:p14="http://schemas.microsoft.com/office/powerpoint/2010/main" val="38879071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14C9F9-1B18-CDB7-9FEE-51AAA3EC29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AE3DF1-027F-E671-BC02-516D2C7C56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6AD263D-0233-4636-DD1A-B1427BFD50FC}"/>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5EF25B73-2EB4-B905-CD05-2D3294F9D29F}"/>
              </a:ext>
            </a:extLst>
          </p:cNvPr>
          <p:cNvSpPr>
            <a:spLocks noGrp="1"/>
          </p:cNvSpPr>
          <p:nvPr>
            <p:ph type="sldNum" sz="quarter" idx="5"/>
          </p:nvPr>
        </p:nvSpPr>
        <p:spPr/>
        <p:txBody>
          <a:bodyPr/>
          <a:lstStyle/>
          <a:p>
            <a:fld id="{3DAF53CF-168A-4195-8C0A-709A207F3E0D}" type="slidenum">
              <a:rPr lang="en-GB" smtClean="0"/>
              <a:t>21</a:t>
            </a:fld>
            <a:endParaRPr lang="en-GB"/>
          </a:p>
        </p:txBody>
      </p:sp>
    </p:spTree>
    <p:extLst>
      <p:ext uri="{BB962C8B-B14F-4D97-AF65-F5344CB8AC3E}">
        <p14:creationId xmlns:p14="http://schemas.microsoft.com/office/powerpoint/2010/main" val="25603076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4B003D-88CA-1A23-8C46-4371D13E55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DDCF19-FAE6-C5D0-361A-232C9056B4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4B00D2E-6E28-ADCC-78B4-B4E9D1EEC261}"/>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A3DA3DCE-BA71-9E37-A002-719B84651BF6}"/>
              </a:ext>
            </a:extLst>
          </p:cNvPr>
          <p:cNvSpPr>
            <a:spLocks noGrp="1"/>
          </p:cNvSpPr>
          <p:nvPr>
            <p:ph type="sldNum" sz="quarter" idx="5"/>
          </p:nvPr>
        </p:nvSpPr>
        <p:spPr/>
        <p:txBody>
          <a:bodyPr/>
          <a:lstStyle/>
          <a:p>
            <a:fld id="{3DAF53CF-168A-4195-8C0A-709A207F3E0D}" type="slidenum">
              <a:rPr lang="en-GB" smtClean="0"/>
              <a:t>22</a:t>
            </a:fld>
            <a:endParaRPr lang="en-GB"/>
          </a:p>
        </p:txBody>
      </p:sp>
    </p:spTree>
    <p:extLst>
      <p:ext uri="{BB962C8B-B14F-4D97-AF65-F5344CB8AC3E}">
        <p14:creationId xmlns:p14="http://schemas.microsoft.com/office/powerpoint/2010/main" val="22967656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6" name="Rectangle 25"/>
          <p:cNvSpPr/>
          <p:nvPr userDrawn="1"/>
        </p:nvSpPr>
        <p:spPr>
          <a:xfrm>
            <a:off x="0" y="0"/>
            <a:ext cx="12192000" cy="6858000"/>
          </a:xfrm>
          <a:prstGeom prst="rect">
            <a:avLst/>
          </a:pr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800"/>
          </a:p>
        </p:txBody>
      </p:sp>
      <p:sp>
        <p:nvSpPr>
          <p:cNvPr id="27" name="Rectangle 21"/>
          <p:cNvSpPr/>
          <p:nvPr userDrawn="1"/>
        </p:nvSpPr>
        <p:spPr>
          <a:xfrm>
            <a:off x="9146621" y="1249405"/>
            <a:ext cx="3045379" cy="4384710"/>
          </a:xfrm>
          <a:custGeom>
            <a:avLst/>
            <a:gdLst/>
            <a:ahLst/>
            <a:cxnLst/>
            <a:rect l="l" t="t" r="r" b="b"/>
            <a:pathLst>
              <a:path w="1863259" h="3576943">
                <a:moveTo>
                  <a:pt x="1396645" y="0"/>
                </a:moveTo>
                <a:lnTo>
                  <a:pt x="1863259" y="0"/>
                </a:lnTo>
                <a:lnTo>
                  <a:pt x="1863259" y="3576943"/>
                </a:lnTo>
                <a:lnTo>
                  <a:pt x="1396645" y="3576943"/>
                </a:lnTo>
                <a:lnTo>
                  <a:pt x="1396645" y="3175032"/>
                </a:lnTo>
                <a:lnTo>
                  <a:pt x="625231" y="3175032"/>
                </a:lnTo>
                <a:lnTo>
                  <a:pt x="625231" y="2358325"/>
                </a:lnTo>
                <a:lnTo>
                  <a:pt x="0" y="2358325"/>
                </a:lnTo>
                <a:lnTo>
                  <a:pt x="0" y="1209463"/>
                </a:lnTo>
                <a:lnTo>
                  <a:pt x="625231" y="1209463"/>
                </a:lnTo>
                <a:lnTo>
                  <a:pt x="625231" y="388848"/>
                </a:lnTo>
                <a:lnTo>
                  <a:pt x="1396645" y="388848"/>
                </a:lnTo>
                <a:close/>
              </a:path>
            </a:pathLst>
          </a:custGeom>
          <a:solidFill>
            <a:schemeClr val="accent3"/>
          </a:solidFill>
          <a:ln>
            <a:no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sz="1800"/>
          </a:p>
        </p:txBody>
      </p:sp>
      <p:sp>
        <p:nvSpPr>
          <p:cNvPr id="28" name="Oval 12"/>
          <p:cNvSpPr/>
          <p:nvPr userDrawn="1"/>
        </p:nvSpPr>
        <p:spPr>
          <a:xfrm>
            <a:off x="0" y="1237089"/>
            <a:ext cx="2910368" cy="4397512"/>
          </a:xfrm>
          <a:custGeom>
            <a:avLst/>
            <a:gdLst/>
            <a:ahLst/>
            <a:cxnLst/>
            <a:rect l="l" t="t" r="r" b="b"/>
            <a:pathLst>
              <a:path w="1780657" h="3587388">
                <a:moveTo>
                  <a:pt x="0" y="0"/>
                </a:moveTo>
                <a:lnTo>
                  <a:pt x="169736" y="8571"/>
                </a:lnTo>
                <a:cubicBezTo>
                  <a:pt x="1074567" y="100462"/>
                  <a:pt x="1780657" y="864619"/>
                  <a:pt x="1780657" y="1793694"/>
                </a:cubicBezTo>
                <a:cubicBezTo>
                  <a:pt x="1780657" y="2722769"/>
                  <a:pt x="1074567" y="3486927"/>
                  <a:pt x="169736" y="3578817"/>
                </a:cubicBezTo>
                <a:lnTo>
                  <a:pt x="0" y="3587388"/>
                </a:lnTo>
                <a:close/>
              </a:path>
            </a:pathLst>
          </a:custGeom>
          <a:solidFill>
            <a:srgbClr val="E60028"/>
          </a:solidFill>
          <a:ln>
            <a:noFill/>
          </a:ln>
        </p:spPr>
        <p:style>
          <a:lnRef idx="1">
            <a:schemeClr val="accent1"/>
          </a:lnRef>
          <a:fillRef idx="3">
            <a:schemeClr val="accent1"/>
          </a:fillRef>
          <a:effectRef idx="2">
            <a:schemeClr val="accent1"/>
          </a:effectRef>
          <a:fontRef idx="minor">
            <a:schemeClr val="lt1"/>
          </a:fontRef>
        </p:style>
        <p:txBody>
          <a:bodyPr/>
          <a:lstStyle/>
          <a:p>
            <a:endParaRPr lang="en-US" sz="1800" dirty="0"/>
          </a:p>
        </p:txBody>
      </p:sp>
      <p:sp>
        <p:nvSpPr>
          <p:cNvPr id="4" name="Date Placeholder 3"/>
          <p:cNvSpPr>
            <a:spLocks noGrp="1"/>
          </p:cNvSpPr>
          <p:nvPr>
            <p:ph type="dt" sz="half" idx="10"/>
          </p:nvPr>
        </p:nvSpPr>
        <p:spPr/>
        <p:txBody>
          <a:bodyPr/>
          <a:lstStyle/>
          <a:p>
            <a:fld id="{7AA84E91-7045-8940-9876-EF7F184A4EB5}" type="datetimeFigureOut">
              <a:rPr lang="en-US" smtClean="0"/>
              <a:t>5/25/2025</a:t>
            </a:fld>
            <a:endParaRPr lang="en-US"/>
          </a:p>
        </p:txBody>
      </p:sp>
      <p:sp>
        <p:nvSpPr>
          <p:cNvPr id="5" name="Footer Placeholder 4"/>
          <p:cNvSpPr>
            <a:spLocks noGrp="1"/>
          </p:cNvSpPr>
          <p:nvPr>
            <p:ph type="ftr" sz="quarter" idx="11"/>
          </p:nvPr>
        </p:nvSpPr>
        <p:spPr/>
        <p:txBody>
          <a:bodyPr/>
          <a:lstStyle/>
          <a:p>
            <a:endParaRPr lang="en-US" dirty="0"/>
          </a:p>
        </p:txBody>
      </p:sp>
      <p:sp>
        <p:nvSpPr>
          <p:cNvPr id="2" name="Title 1"/>
          <p:cNvSpPr>
            <a:spLocks noGrp="1"/>
          </p:cNvSpPr>
          <p:nvPr>
            <p:ph type="ctrTitle"/>
          </p:nvPr>
        </p:nvSpPr>
        <p:spPr>
          <a:xfrm>
            <a:off x="914400" y="1400433"/>
            <a:ext cx="8534400" cy="2193308"/>
          </a:xfrm>
        </p:spPr>
        <p:txBody>
          <a:bodyPr>
            <a:normAutofit/>
          </a:bodyPr>
          <a:lstStyle>
            <a:lvl1pPr algn="l">
              <a:defRPr sz="4400">
                <a:solidFill>
                  <a:schemeClr val="bg1"/>
                </a:solidFill>
              </a:defRPr>
            </a:lvl1pPr>
          </a:lstStyle>
          <a:p>
            <a:r>
              <a:rPr lang="en-AU" dirty="0"/>
              <a:t>Click to edit Master title style</a:t>
            </a:r>
            <a:endParaRPr lang="en-US" dirty="0"/>
          </a:p>
        </p:txBody>
      </p:sp>
      <p:sp>
        <p:nvSpPr>
          <p:cNvPr id="3" name="Subtitle 2"/>
          <p:cNvSpPr>
            <a:spLocks noGrp="1"/>
          </p:cNvSpPr>
          <p:nvPr>
            <p:ph type="subTitle" idx="1"/>
          </p:nvPr>
        </p:nvSpPr>
        <p:spPr>
          <a:xfrm>
            <a:off x="914400" y="3593740"/>
            <a:ext cx="8534400" cy="17526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dirty="0"/>
              <a:t>Click to edit Master subtitle style</a:t>
            </a:r>
            <a:endParaRPr lang="en-US" dirty="0"/>
          </a:p>
        </p:txBody>
      </p:sp>
      <p:pic>
        <p:nvPicPr>
          <p:cNvPr id="31" name="Picture 3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721358" y="6004672"/>
            <a:ext cx="1874589" cy="629768"/>
          </a:xfrm>
          <a:prstGeom prst="rect">
            <a:avLst/>
          </a:prstGeom>
        </p:spPr>
      </p:pic>
    </p:spTree>
    <p:extLst>
      <p:ext uri="{BB962C8B-B14F-4D97-AF65-F5344CB8AC3E}">
        <p14:creationId xmlns:p14="http://schemas.microsoft.com/office/powerpoint/2010/main" val="849643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7" name="Picture 6" descr="RMIT_DUO_RGB_flat_LR.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7200000" cy="6089181"/>
          </a:xfrm>
          <a:prstGeom prst="rect">
            <a:avLst/>
          </a:prstGeom>
        </p:spPr>
      </p:pic>
      <p:sp>
        <p:nvSpPr>
          <p:cNvPr id="26" name="Rectangle 25"/>
          <p:cNvSpPr/>
          <p:nvPr userDrawn="1"/>
        </p:nvSpPr>
        <p:spPr>
          <a:xfrm>
            <a:off x="0" y="0"/>
            <a:ext cx="12192000" cy="6858000"/>
          </a:xfrm>
          <a:custGeom>
            <a:avLst/>
            <a:gdLst/>
            <a:ahLst/>
            <a:cxnLst/>
            <a:rect l="l" t="t" r="r" b="b"/>
            <a:pathLst>
              <a:path w="9144000" h="6858000">
                <a:moveTo>
                  <a:pt x="0" y="0"/>
                </a:moveTo>
                <a:lnTo>
                  <a:pt x="9144000" y="0"/>
                </a:lnTo>
                <a:lnTo>
                  <a:pt x="9144000" y="6858000"/>
                </a:lnTo>
                <a:lnTo>
                  <a:pt x="0" y="6858000"/>
                </a:lnTo>
                <a:lnTo>
                  <a:pt x="0" y="5634601"/>
                </a:lnTo>
                <a:lnTo>
                  <a:pt x="208067" y="5624095"/>
                </a:lnTo>
                <a:cubicBezTo>
                  <a:pt x="1317232" y="5511453"/>
                  <a:pt x="2182776" y="4574729"/>
                  <a:pt x="2182776" y="3435845"/>
                </a:cubicBezTo>
                <a:cubicBezTo>
                  <a:pt x="2182776" y="2296961"/>
                  <a:pt x="1317232" y="1360238"/>
                  <a:pt x="208067" y="1247596"/>
                </a:cubicBezTo>
                <a:lnTo>
                  <a:pt x="0" y="1237089"/>
                </a:lnTo>
                <a:close/>
              </a:path>
            </a:pathLst>
          </a:cu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800"/>
          </a:p>
        </p:txBody>
      </p:sp>
      <p:sp>
        <p:nvSpPr>
          <p:cNvPr id="27" name="Rectangle 21"/>
          <p:cNvSpPr/>
          <p:nvPr userDrawn="1"/>
        </p:nvSpPr>
        <p:spPr>
          <a:xfrm>
            <a:off x="9146621" y="1249405"/>
            <a:ext cx="3045379" cy="4384710"/>
          </a:xfrm>
          <a:custGeom>
            <a:avLst/>
            <a:gdLst/>
            <a:ahLst/>
            <a:cxnLst/>
            <a:rect l="l" t="t" r="r" b="b"/>
            <a:pathLst>
              <a:path w="1863259" h="3576943">
                <a:moveTo>
                  <a:pt x="1396645" y="0"/>
                </a:moveTo>
                <a:lnTo>
                  <a:pt x="1863259" y="0"/>
                </a:lnTo>
                <a:lnTo>
                  <a:pt x="1863259" y="3576943"/>
                </a:lnTo>
                <a:lnTo>
                  <a:pt x="1396645" y="3576943"/>
                </a:lnTo>
                <a:lnTo>
                  <a:pt x="1396645" y="3175032"/>
                </a:lnTo>
                <a:lnTo>
                  <a:pt x="625231" y="3175032"/>
                </a:lnTo>
                <a:lnTo>
                  <a:pt x="625231" y="2358325"/>
                </a:lnTo>
                <a:lnTo>
                  <a:pt x="0" y="2358325"/>
                </a:lnTo>
                <a:lnTo>
                  <a:pt x="0" y="1209463"/>
                </a:lnTo>
                <a:lnTo>
                  <a:pt x="625231" y="1209463"/>
                </a:lnTo>
                <a:lnTo>
                  <a:pt x="625231" y="388848"/>
                </a:lnTo>
                <a:lnTo>
                  <a:pt x="1396645" y="388848"/>
                </a:lnTo>
                <a:close/>
              </a:path>
            </a:pathLst>
          </a:custGeom>
          <a:solidFill>
            <a:schemeClr val="accent2"/>
          </a:solidFill>
          <a:ln>
            <a:no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sz="1800"/>
          </a:p>
        </p:txBody>
      </p:sp>
      <p:sp>
        <p:nvSpPr>
          <p:cNvPr id="4" name="Date Placeholder 3"/>
          <p:cNvSpPr>
            <a:spLocks noGrp="1"/>
          </p:cNvSpPr>
          <p:nvPr>
            <p:ph type="dt" sz="half" idx="10"/>
          </p:nvPr>
        </p:nvSpPr>
        <p:spPr/>
        <p:txBody>
          <a:bodyPr/>
          <a:lstStyle/>
          <a:p>
            <a:fld id="{7AA84E91-7045-8940-9876-EF7F184A4EB5}" type="datetimeFigureOut">
              <a:rPr lang="en-US" smtClean="0"/>
              <a:t>5/25/2025</a:t>
            </a:fld>
            <a:endParaRPr lang="en-US"/>
          </a:p>
        </p:txBody>
      </p:sp>
      <p:sp>
        <p:nvSpPr>
          <p:cNvPr id="5" name="Footer Placeholder 4"/>
          <p:cNvSpPr>
            <a:spLocks noGrp="1"/>
          </p:cNvSpPr>
          <p:nvPr>
            <p:ph type="ftr" sz="quarter" idx="11"/>
          </p:nvPr>
        </p:nvSpPr>
        <p:spPr/>
        <p:txBody>
          <a:bodyPr/>
          <a:lstStyle/>
          <a:p>
            <a:endParaRPr lang="en-US" dirty="0"/>
          </a:p>
        </p:txBody>
      </p:sp>
      <p:sp>
        <p:nvSpPr>
          <p:cNvPr id="2" name="Title 1"/>
          <p:cNvSpPr>
            <a:spLocks noGrp="1"/>
          </p:cNvSpPr>
          <p:nvPr>
            <p:ph type="ctrTitle"/>
          </p:nvPr>
        </p:nvSpPr>
        <p:spPr>
          <a:xfrm>
            <a:off x="914400" y="1400433"/>
            <a:ext cx="8534400" cy="2193308"/>
          </a:xfrm>
        </p:spPr>
        <p:txBody>
          <a:bodyPr>
            <a:normAutofit/>
          </a:bodyPr>
          <a:lstStyle>
            <a:lvl1pPr algn="l">
              <a:defRPr sz="4400">
                <a:solidFill>
                  <a:schemeClr val="bg1"/>
                </a:solidFill>
              </a:defRPr>
            </a:lvl1pPr>
          </a:lstStyle>
          <a:p>
            <a:r>
              <a:rPr lang="en-AU" dirty="0"/>
              <a:t>Click to edit Master title style</a:t>
            </a:r>
            <a:endParaRPr lang="en-US" dirty="0"/>
          </a:p>
        </p:txBody>
      </p:sp>
      <p:sp>
        <p:nvSpPr>
          <p:cNvPr id="3" name="Subtitle 2"/>
          <p:cNvSpPr>
            <a:spLocks noGrp="1"/>
          </p:cNvSpPr>
          <p:nvPr>
            <p:ph type="subTitle" idx="1"/>
          </p:nvPr>
        </p:nvSpPr>
        <p:spPr>
          <a:xfrm>
            <a:off x="914400" y="3593740"/>
            <a:ext cx="8534400" cy="17526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dirty="0"/>
              <a:t>Click to edit Master subtitle style</a:t>
            </a:r>
            <a:endParaRPr lang="en-US" dirty="0"/>
          </a:p>
        </p:txBody>
      </p:sp>
      <p:pic>
        <p:nvPicPr>
          <p:cNvPr id="13" name="Picture 1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721358" y="6004672"/>
            <a:ext cx="1874589" cy="629768"/>
          </a:xfrm>
          <a:prstGeom prst="rect">
            <a:avLst/>
          </a:prstGeom>
        </p:spPr>
      </p:pic>
    </p:spTree>
    <p:extLst>
      <p:ext uri="{BB962C8B-B14F-4D97-AF65-F5344CB8AC3E}">
        <p14:creationId xmlns:p14="http://schemas.microsoft.com/office/powerpoint/2010/main" val="410327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9"/>
            <a:ext cx="10972800" cy="871795"/>
          </a:xfrm>
        </p:spPr>
        <p:txBody>
          <a:bodyPr/>
          <a:lstStyle>
            <a:lvl1pPr>
              <a:defRPr>
                <a:solidFill>
                  <a:schemeClr val="bg1"/>
                </a:solidFill>
              </a:defRPr>
            </a:lvl1pPr>
          </a:lstStyle>
          <a:p>
            <a:r>
              <a:rPr lang="en-AU" dirty="0"/>
              <a:t>Click to edit Master title style</a:t>
            </a:r>
            <a:endParaRPr lang="en-US" dirty="0"/>
          </a:p>
        </p:txBody>
      </p:sp>
      <p:sp>
        <p:nvSpPr>
          <p:cNvPr id="3" name="Content Placeholder 2"/>
          <p:cNvSpPr>
            <a:spLocks noGrp="1"/>
          </p:cNvSpPr>
          <p:nvPr>
            <p:ph idx="1"/>
          </p:nvPr>
        </p:nvSpPr>
        <p:spPr>
          <a:xfrm>
            <a:off x="609600" y="1600201"/>
            <a:ext cx="10972800" cy="4394200"/>
          </a:xfrm>
        </p:spPr>
        <p:txBody>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7AA84E91-7045-8940-9876-EF7F184A4EB5}" type="datetimeFigureOut">
              <a:rPr lang="en-US" smtClean="0"/>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DEE52-25AF-7B49-B9FC-7562266B64DE}" type="slidenum">
              <a:rPr lang="en-US" smtClean="0"/>
              <a:t>‹#›</a:t>
            </a:fld>
            <a:endParaRPr lang="en-US"/>
          </a:p>
        </p:txBody>
      </p:sp>
    </p:spTree>
    <p:extLst>
      <p:ext uri="{BB962C8B-B14F-4D97-AF65-F5344CB8AC3E}">
        <p14:creationId xmlns:p14="http://schemas.microsoft.com/office/powerpoint/2010/main" val="35981749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p:cNvSpPr/>
          <p:nvPr userDrawn="1"/>
        </p:nvSpPr>
        <p:spPr>
          <a:xfrm>
            <a:off x="0" y="1"/>
            <a:ext cx="12192000" cy="6858000"/>
          </a:xfrm>
          <a:prstGeom prst="rect">
            <a:avLst/>
          </a:pr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800"/>
          </a:p>
        </p:txBody>
      </p:sp>
      <p:sp>
        <p:nvSpPr>
          <p:cNvPr id="8" name="Rectangle 11"/>
          <p:cNvSpPr/>
          <p:nvPr userDrawn="1"/>
        </p:nvSpPr>
        <p:spPr>
          <a:xfrm rot="10800000">
            <a:off x="7924801" y="2"/>
            <a:ext cx="4267199" cy="3200399"/>
          </a:xfrm>
          <a:custGeom>
            <a:avLst/>
            <a:gdLst/>
            <a:ahLst/>
            <a:cxnLst/>
            <a:rect l="l" t="t" r="r" b="b"/>
            <a:pathLst>
              <a:path w="2160000" h="2160000">
                <a:moveTo>
                  <a:pt x="0" y="0"/>
                </a:moveTo>
                <a:lnTo>
                  <a:pt x="720000" y="0"/>
                </a:lnTo>
                <a:lnTo>
                  <a:pt x="720000" y="720000"/>
                </a:lnTo>
                <a:lnTo>
                  <a:pt x="1440000" y="720000"/>
                </a:lnTo>
                <a:lnTo>
                  <a:pt x="1440000" y="1440000"/>
                </a:lnTo>
                <a:lnTo>
                  <a:pt x="2160000" y="1440000"/>
                </a:lnTo>
                <a:lnTo>
                  <a:pt x="2160000" y="2160000"/>
                </a:lnTo>
                <a:lnTo>
                  <a:pt x="0" y="2160000"/>
                </a:lnTo>
                <a:lnTo>
                  <a:pt x="0" y="1440000"/>
                </a:lnTo>
                <a:lnTo>
                  <a:pt x="0" y="720000"/>
                </a:lnTo>
                <a:close/>
              </a:path>
            </a:pathLst>
          </a:custGeom>
          <a:solidFill>
            <a:srgbClr val="AA00A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effectLst/>
            </a:endParaRPr>
          </a:p>
        </p:txBody>
      </p:sp>
      <p:sp>
        <p:nvSpPr>
          <p:cNvPr id="2" name="Title 1"/>
          <p:cNvSpPr>
            <a:spLocks noGrp="1"/>
          </p:cNvSpPr>
          <p:nvPr>
            <p:ph type="title" hasCustomPrompt="1"/>
          </p:nvPr>
        </p:nvSpPr>
        <p:spPr>
          <a:xfrm>
            <a:off x="1340699" y="2651760"/>
            <a:ext cx="8478943" cy="3058160"/>
          </a:xfrm>
        </p:spPr>
        <p:txBody>
          <a:bodyPr anchor="t" anchorCtr="0"/>
          <a:lstStyle>
            <a:lvl1pPr algn="l">
              <a:defRPr sz="4000" b="1" cap="none"/>
            </a:lvl1pPr>
          </a:lstStyle>
          <a:p>
            <a:r>
              <a:rPr lang="en-AU" dirty="0"/>
              <a:t>—</a:t>
            </a:r>
            <a:br>
              <a:rPr lang="en-AU" dirty="0"/>
            </a:br>
            <a:r>
              <a:rPr lang="en-AU" dirty="0"/>
              <a:t>Click to edit Master title style</a:t>
            </a:r>
            <a:endParaRPr lang="en-US" dirty="0"/>
          </a:p>
        </p:txBody>
      </p:sp>
      <p:sp>
        <p:nvSpPr>
          <p:cNvPr id="4" name="Date Placeholder 3"/>
          <p:cNvSpPr>
            <a:spLocks noGrp="1"/>
          </p:cNvSpPr>
          <p:nvPr>
            <p:ph type="dt" sz="half" idx="10"/>
          </p:nvPr>
        </p:nvSpPr>
        <p:spPr/>
        <p:txBody>
          <a:bodyPr/>
          <a:lstStyle/>
          <a:p>
            <a:fld id="{7AA84E91-7045-8940-9876-EF7F184A4EB5}" type="datetimeFigureOut">
              <a:rPr lang="en-US" smtClean="0"/>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DEE52-25AF-7B49-B9FC-7562266B64DE}" type="slidenum">
              <a:rPr lang="en-US" smtClean="0"/>
              <a:t>‹#›</a:t>
            </a:fld>
            <a:endParaRPr lang="en-US" dirty="0"/>
          </a:p>
        </p:txBody>
      </p:sp>
      <p:sp>
        <p:nvSpPr>
          <p:cNvPr id="9" name="L-Shape 8"/>
          <p:cNvSpPr/>
          <p:nvPr userDrawn="1"/>
        </p:nvSpPr>
        <p:spPr>
          <a:xfrm>
            <a:off x="0" y="6065520"/>
            <a:ext cx="1056640" cy="792480"/>
          </a:xfrm>
          <a:prstGeom prst="corner">
            <a:avLst/>
          </a:prstGeom>
          <a:solidFill>
            <a:schemeClr val="tx2"/>
          </a:solidFill>
          <a:ln>
            <a:noFill/>
          </a:ln>
        </p:spPr>
        <p:style>
          <a:lnRef idx="2">
            <a:schemeClr val="dk1"/>
          </a:lnRef>
          <a:fillRef idx="1">
            <a:schemeClr val="lt1"/>
          </a:fillRef>
          <a:effectRef idx="0">
            <a:schemeClr val="dk1"/>
          </a:effectRef>
          <a:fontRef idx="minor">
            <a:schemeClr val="dk1"/>
          </a:fontRef>
        </p:style>
        <p:txBody>
          <a:bodyPr/>
          <a:lstStyle/>
          <a:p>
            <a:endParaRPr lang="en-US" sz="1800" dirty="0"/>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721358" y="6004672"/>
            <a:ext cx="1874589" cy="629768"/>
          </a:xfrm>
          <a:prstGeom prst="rect">
            <a:avLst/>
          </a:prstGeom>
        </p:spPr>
      </p:pic>
    </p:spTree>
    <p:extLst>
      <p:ext uri="{BB962C8B-B14F-4D97-AF65-F5344CB8AC3E}">
        <p14:creationId xmlns:p14="http://schemas.microsoft.com/office/powerpoint/2010/main" val="1551000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p:cNvSpPr/>
          <p:nvPr userDrawn="1"/>
        </p:nvSpPr>
        <p:spPr>
          <a:xfrm>
            <a:off x="0" y="1"/>
            <a:ext cx="12192000" cy="6858000"/>
          </a:xfrm>
          <a:prstGeom prst="rect">
            <a:avLst/>
          </a:pr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800"/>
          </a:p>
        </p:txBody>
      </p:sp>
      <p:sp>
        <p:nvSpPr>
          <p:cNvPr id="2" name="Title 1"/>
          <p:cNvSpPr>
            <a:spLocks noGrp="1"/>
          </p:cNvSpPr>
          <p:nvPr>
            <p:ph type="title" hasCustomPrompt="1"/>
          </p:nvPr>
        </p:nvSpPr>
        <p:spPr>
          <a:xfrm>
            <a:off x="1318849" y="2651760"/>
            <a:ext cx="8478943" cy="3058160"/>
          </a:xfrm>
        </p:spPr>
        <p:txBody>
          <a:bodyPr anchor="t" anchorCtr="0"/>
          <a:lstStyle>
            <a:lvl1pPr algn="l">
              <a:defRPr sz="4000" b="1" cap="none"/>
            </a:lvl1pPr>
          </a:lstStyle>
          <a:p>
            <a:r>
              <a:rPr lang="en-AU" dirty="0"/>
              <a:t>—</a:t>
            </a:r>
            <a:br>
              <a:rPr lang="en-AU" dirty="0"/>
            </a:br>
            <a:r>
              <a:rPr lang="en-AU" dirty="0"/>
              <a:t>Click to edit Master title style</a:t>
            </a:r>
            <a:endParaRPr lang="en-US" dirty="0"/>
          </a:p>
        </p:txBody>
      </p:sp>
      <p:sp>
        <p:nvSpPr>
          <p:cNvPr id="4" name="Date Placeholder 3"/>
          <p:cNvSpPr>
            <a:spLocks noGrp="1"/>
          </p:cNvSpPr>
          <p:nvPr>
            <p:ph type="dt" sz="half" idx="10"/>
          </p:nvPr>
        </p:nvSpPr>
        <p:spPr/>
        <p:txBody>
          <a:bodyPr/>
          <a:lstStyle/>
          <a:p>
            <a:fld id="{7AA84E91-7045-8940-9876-EF7F184A4EB5}" type="datetimeFigureOut">
              <a:rPr lang="en-US" smtClean="0"/>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DEE52-25AF-7B49-B9FC-7562266B64DE}" type="slidenum">
              <a:rPr lang="en-US" smtClean="0"/>
              <a:t>‹#›</a:t>
            </a:fld>
            <a:endParaRPr lang="en-US" dirty="0"/>
          </a:p>
        </p:txBody>
      </p:sp>
      <p:sp>
        <p:nvSpPr>
          <p:cNvPr id="9" name="L-Shape 8"/>
          <p:cNvSpPr/>
          <p:nvPr userDrawn="1"/>
        </p:nvSpPr>
        <p:spPr>
          <a:xfrm>
            <a:off x="0" y="6065520"/>
            <a:ext cx="1056640" cy="792480"/>
          </a:xfrm>
          <a:prstGeom prst="corner">
            <a:avLst/>
          </a:prstGeom>
          <a:solidFill>
            <a:schemeClr val="tx2"/>
          </a:solidFill>
          <a:ln>
            <a:noFill/>
          </a:ln>
        </p:spPr>
        <p:style>
          <a:lnRef idx="2">
            <a:schemeClr val="dk1"/>
          </a:lnRef>
          <a:fillRef idx="1">
            <a:schemeClr val="lt1"/>
          </a:fillRef>
          <a:effectRef idx="0">
            <a:schemeClr val="dk1"/>
          </a:effectRef>
          <a:fontRef idx="minor">
            <a:schemeClr val="dk1"/>
          </a:fontRef>
        </p:style>
        <p:txBody>
          <a:bodyPr/>
          <a:lstStyle/>
          <a:p>
            <a:endParaRPr lang="en-US" sz="1800" dirty="0"/>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721358" y="6004672"/>
            <a:ext cx="1874589" cy="629768"/>
          </a:xfrm>
          <a:prstGeom prst="rect">
            <a:avLst/>
          </a:prstGeom>
        </p:spPr>
      </p:pic>
      <p:sp>
        <p:nvSpPr>
          <p:cNvPr id="15" name="Rectangle 13"/>
          <p:cNvSpPr/>
          <p:nvPr userDrawn="1"/>
        </p:nvSpPr>
        <p:spPr>
          <a:xfrm rot="5400000">
            <a:off x="8458201" y="-533397"/>
            <a:ext cx="3200396" cy="4267197"/>
          </a:xfrm>
          <a:custGeom>
            <a:avLst/>
            <a:gdLst/>
            <a:ahLst/>
            <a:cxnLst/>
            <a:rect l="l" t="t" r="r" b="b"/>
            <a:pathLst>
              <a:path w="2468880" h="2468881">
                <a:moveTo>
                  <a:pt x="0" y="0"/>
                </a:moveTo>
                <a:lnTo>
                  <a:pt x="2468880" y="0"/>
                </a:lnTo>
                <a:lnTo>
                  <a:pt x="2468880" y="1"/>
                </a:lnTo>
                <a:cubicBezTo>
                  <a:pt x="2468880" y="1363526"/>
                  <a:pt x="1363525" y="2468881"/>
                  <a:pt x="0" y="2468881"/>
                </a:cubicBezTo>
                <a:close/>
              </a:path>
            </a:pathLst>
          </a:cu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5986406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Date Placeholder 4"/>
          <p:cNvSpPr>
            <a:spLocks noGrp="1"/>
          </p:cNvSpPr>
          <p:nvPr>
            <p:ph type="dt" sz="half" idx="10"/>
          </p:nvPr>
        </p:nvSpPr>
        <p:spPr/>
        <p:txBody>
          <a:bodyPr/>
          <a:lstStyle/>
          <a:p>
            <a:fld id="{7AA84E91-7045-8940-9876-EF7F184A4EB5}" type="datetimeFigureOut">
              <a:rPr lang="en-US" smtClean="0"/>
              <a:t>5/25/2025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4DEE52-25AF-7B49-B9FC-7562266B64DE}" type="slidenum">
              <a:rPr lang="en-US" smtClean="0"/>
              <a:t>‹#›</a:t>
            </a:fld>
            <a:endParaRPr lang="en-US"/>
          </a:p>
        </p:txBody>
      </p:sp>
    </p:spTree>
    <p:extLst>
      <p:ext uri="{BB962C8B-B14F-4D97-AF65-F5344CB8AC3E}">
        <p14:creationId xmlns:p14="http://schemas.microsoft.com/office/powerpoint/2010/main" val="2751053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AU"/>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7" name="Date Placeholder 6"/>
          <p:cNvSpPr>
            <a:spLocks noGrp="1"/>
          </p:cNvSpPr>
          <p:nvPr>
            <p:ph type="dt" sz="half" idx="10"/>
          </p:nvPr>
        </p:nvSpPr>
        <p:spPr/>
        <p:txBody>
          <a:bodyPr/>
          <a:lstStyle/>
          <a:p>
            <a:fld id="{7AA84E91-7045-8940-9876-EF7F184A4EB5}" type="datetimeFigureOut">
              <a:rPr lang="en-US" smtClean="0"/>
              <a:t>5/25/2025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4DEE52-25AF-7B49-B9FC-7562266B64DE}" type="slidenum">
              <a:rPr lang="en-US" smtClean="0"/>
              <a:t>‹#›</a:t>
            </a:fld>
            <a:endParaRPr lang="en-US"/>
          </a:p>
        </p:txBody>
      </p:sp>
    </p:spTree>
    <p:extLst>
      <p:ext uri="{BB962C8B-B14F-4D97-AF65-F5344CB8AC3E}">
        <p14:creationId xmlns:p14="http://schemas.microsoft.com/office/powerpoint/2010/main" val="19622914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Date Placeholder 2"/>
          <p:cNvSpPr>
            <a:spLocks noGrp="1"/>
          </p:cNvSpPr>
          <p:nvPr>
            <p:ph type="dt" sz="half" idx="10"/>
          </p:nvPr>
        </p:nvSpPr>
        <p:spPr/>
        <p:txBody>
          <a:bodyPr/>
          <a:lstStyle/>
          <a:p>
            <a:fld id="{7AA84E91-7045-8940-9876-EF7F184A4EB5}" type="datetimeFigureOut">
              <a:rPr lang="en-US" smtClean="0"/>
              <a:t>5/25/2025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4DEE52-25AF-7B49-B9FC-7562266B64DE}" type="slidenum">
              <a:rPr lang="en-US" smtClean="0"/>
              <a:t>‹#›</a:t>
            </a:fld>
            <a:endParaRPr lang="en-US"/>
          </a:p>
        </p:txBody>
      </p:sp>
    </p:spTree>
    <p:extLst>
      <p:ext uri="{BB962C8B-B14F-4D97-AF65-F5344CB8AC3E}">
        <p14:creationId xmlns:p14="http://schemas.microsoft.com/office/powerpoint/2010/main" val="1522146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1"/>
            <a:ext cx="12192000" cy="1146433"/>
          </a:xfrm>
          <a:prstGeom prst="rect">
            <a:avLst/>
          </a:pr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800"/>
          </a:p>
        </p:txBody>
      </p:sp>
      <p:sp>
        <p:nvSpPr>
          <p:cNvPr id="2" name="Title Placeholder 1"/>
          <p:cNvSpPr>
            <a:spLocks noGrp="1"/>
          </p:cNvSpPr>
          <p:nvPr>
            <p:ph type="title"/>
          </p:nvPr>
        </p:nvSpPr>
        <p:spPr>
          <a:xfrm>
            <a:off x="609600" y="274639"/>
            <a:ext cx="10972800" cy="871795"/>
          </a:xfrm>
          <a:prstGeom prst="rect">
            <a:avLst/>
          </a:prstGeom>
        </p:spPr>
        <p:txBody>
          <a:bodyPr vert="horz" lIns="91440" tIns="45720" rIns="91440" bIns="45720" rtlCol="0" anchor="ctr">
            <a:normAutofit/>
          </a:bodyPr>
          <a:lstStyle/>
          <a:p>
            <a:r>
              <a:rPr lang="en-AU" dirty="0"/>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AU" dirty="0"/>
              <a:t>Click to edit Master text styles</a:t>
            </a:r>
          </a:p>
          <a:p>
            <a:pPr lvl="1"/>
            <a:r>
              <a:rPr lang="en-AU" dirty="0"/>
              <a:t>Second level</a:t>
            </a:r>
          </a:p>
          <a:p>
            <a:pPr lvl="2"/>
            <a:r>
              <a:rPr lang="en-AU" dirty="0"/>
              <a:t>Third level</a:t>
            </a:r>
          </a:p>
          <a:p>
            <a:pPr lvl="3"/>
            <a:r>
              <a:rPr lang="en-AU" dirty="0"/>
              <a:t>Fourth level</a:t>
            </a:r>
          </a:p>
          <a:p>
            <a:pPr lvl="4"/>
            <a:r>
              <a:rPr lang="en-AU" dirty="0"/>
              <a:t>Fifth level</a:t>
            </a:r>
            <a:endParaRPr lang="en-US" dirty="0"/>
          </a:p>
        </p:txBody>
      </p:sp>
      <p:sp>
        <p:nvSpPr>
          <p:cNvPr id="4" name="Date Placeholder 3"/>
          <p:cNvSpPr>
            <a:spLocks noGrp="1"/>
          </p:cNvSpPr>
          <p:nvPr>
            <p:ph type="dt" sz="half" idx="2"/>
          </p:nvPr>
        </p:nvSpPr>
        <p:spPr>
          <a:xfrm>
            <a:off x="1246293"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A84E91-7045-8940-9876-EF7F184A4EB5}" type="datetimeFigureOut">
              <a:rPr lang="en-US" smtClean="0"/>
              <a:t>5/25/2025</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L-Shape 8"/>
          <p:cNvSpPr/>
          <p:nvPr userDrawn="1"/>
        </p:nvSpPr>
        <p:spPr>
          <a:xfrm>
            <a:off x="0" y="6065520"/>
            <a:ext cx="1056640" cy="792480"/>
          </a:xfrm>
          <a:prstGeom prst="corner">
            <a:avLst/>
          </a:prstGeom>
          <a:solidFill>
            <a:schemeClr val="tx2"/>
          </a:solidFill>
          <a:ln>
            <a:noFill/>
          </a:ln>
        </p:spPr>
        <p:style>
          <a:lnRef idx="2">
            <a:schemeClr val="dk1"/>
          </a:lnRef>
          <a:fillRef idx="1">
            <a:schemeClr val="lt1"/>
          </a:fillRef>
          <a:effectRef idx="0">
            <a:schemeClr val="dk1"/>
          </a:effectRef>
          <a:fontRef idx="minor">
            <a:schemeClr val="dk1"/>
          </a:fontRef>
        </p:style>
        <p:txBody>
          <a:bodyPr/>
          <a:lstStyle/>
          <a:p>
            <a:endParaRPr lang="en-US" sz="1800" dirty="0"/>
          </a:p>
        </p:txBody>
      </p:sp>
      <p:sp>
        <p:nvSpPr>
          <p:cNvPr id="12" name="Rectangle 11"/>
          <p:cNvSpPr/>
          <p:nvPr userDrawn="1"/>
        </p:nvSpPr>
        <p:spPr>
          <a:xfrm rot="10800000">
            <a:off x="10663424" y="-1"/>
            <a:ext cx="1528577" cy="1146433"/>
          </a:xfrm>
          <a:custGeom>
            <a:avLst/>
            <a:gdLst/>
            <a:ahLst/>
            <a:cxnLst/>
            <a:rect l="l" t="t" r="r" b="b"/>
            <a:pathLst>
              <a:path w="2160000" h="2160000">
                <a:moveTo>
                  <a:pt x="0" y="0"/>
                </a:moveTo>
                <a:lnTo>
                  <a:pt x="720000" y="0"/>
                </a:lnTo>
                <a:lnTo>
                  <a:pt x="720000" y="720000"/>
                </a:lnTo>
                <a:lnTo>
                  <a:pt x="1440000" y="720000"/>
                </a:lnTo>
                <a:lnTo>
                  <a:pt x="1440000" y="1440000"/>
                </a:lnTo>
                <a:lnTo>
                  <a:pt x="2160000" y="1440000"/>
                </a:lnTo>
                <a:lnTo>
                  <a:pt x="2160000" y="2160000"/>
                </a:lnTo>
                <a:lnTo>
                  <a:pt x="0" y="2160000"/>
                </a:lnTo>
                <a:lnTo>
                  <a:pt x="0" y="1440000"/>
                </a:lnTo>
                <a:lnTo>
                  <a:pt x="0" y="720000"/>
                </a:lnTo>
                <a:close/>
              </a:path>
            </a:pathLst>
          </a:custGeom>
          <a:solidFill>
            <a:srgbClr val="AA00A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effectLst/>
            </a:endParaRPr>
          </a:p>
        </p:txBody>
      </p:sp>
      <p:sp>
        <p:nvSpPr>
          <p:cNvPr id="6" name="Slide Number Placeholder 5"/>
          <p:cNvSpPr>
            <a:spLocks noGrp="1"/>
          </p:cNvSpPr>
          <p:nvPr>
            <p:ph type="sldNum" sz="quarter" idx="4"/>
          </p:nvPr>
        </p:nvSpPr>
        <p:spPr>
          <a:xfrm>
            <a:off x="94827" y="6356351"/>
            <a:ext cx="961813" cy="365125"/>
          </a:xfrm>
          <a:prstGeom prst="rect">
            <a:avLst/>
          </a:prstGeom>
        </p:spPr>
        <p:txBody>
          <a:bodyPr vert="horz" lIns="91440" tIns="45720" rIns="91440" bIns="45720" rtlCol="0" anchor="ctr"/>
          <a:lstStyle>
            <a:lvl1pPr algn="l">
              <a:defRPr sz="1200">
                <a:solidFill>
                  <a:schemeClr val="bg1"/>
                </a:solidFill>
              </a:defRPr>
            </a:lvl1pPr>
          </a:lstStyle>
          <a:p>
            <a:fld id="{9E4DEE52-25AF-7B49-B9FC-7562266B64DE}" type="slidenum">
              <a:rPr lang="en-US" smtClean="0"/>
              <a:pPr/>
              <a:t>‹#›</a:t>
            </a:fld>
            <a:endParaRPr lang="en-US" dirty="0"/>
          </a:p>
        </p:txBody>
      </p:sp>
      <p:pic>
        <p:nvPicPr>
          <p:cNvPr id="13" name="Picture 12"/>
          <p:cNvPicPr>
            <a:picLocks noChangeAspect="1"/>
          </p:cNvPicPr>
          <p:nvPr userDrawn="1"/>
        </p:nvPicPr>
        <p:blipFill>
          <a:blip r:embed="rId10" cstate="screen">
            <a:extLst>
              <a:ext uri="{28A0092B-C50C-407E-A947-70E740481C1C}">
                <a14:useLocalDpi xmlns:a14="http://schemas.microsoft.com/office/drawing/2010/main"/>
              </a:ext>
            </a:extLst>
          </a:blip>
          <a:stretch>
            <a:fillRect/>
          </a:stretch>
        </p:blipFill>
        <p:spPr>
          <a:xfrm>
            <a:off x="9721358" y="6096113"/>
            <a:ext cx="1874589" cy="629767"/>
          </a:xfrm>
          <a:prstGeom prst="rect">
            <a:avLst/>
          </a:prstGeom>
        </p:spPr>
      </p:pic>
    </p:spTree>
    <p:extLst>
      <p:ext uri="{BB962C8B-B14F-4D97-AF65-F5344CB8AC3E}">
        <p14:creationId xmlns:p14="http://schemas.microsoft.com/office/powerpoint/2010/main" val="532841024"/>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61" r:id="rId4"/>
    <p:sldLayoutId id="2147483651" r:id="rId5"/>
    <p:sldLayoutId id="2147483652" r:id="rId6"/>
    <p:sldLayoutId id="2147483653" r:id="rId7"/>
    <p:sldLayoutId id="2147483654" r:id="rId8"/>
  </p:sldLayoutIdLst>
  <p:txStyles>
    <p:titleStyle>
      <a:lvl1pPr algn="l" defTabSz="457200" rtl="0" eaLnBrk="1" latinLnBrk="0" hangingPunct="1">
        <a:spcBef>
          <a:spcPct val="0"/>
        </a:spcBef>
        <a:buNone/>
        <a:defRPr sz="3200" b="1" i="0" kern="1200">
          <a:solidFill>
            <a:srgbClr val="FFFFFF"/>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2800" b="0" i="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800" b="0" i="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b="0" i="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17.png"/><Relationship Id="rId4" Type="http://schemas.microsoft.com/office/2007/relationships/hdphoto" Target="../media/hdphoto3.wdp"/></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9.jpeg"/></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8.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png"/><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14.jpeg"/><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52A35CB-A573-7021-3485-6135EC72041A}"/>
              </a:ext>
            </a:extLst>
          </p:cNvPr>
          <p:cNvSpPr txBox="1">
            <a:spLocks/>
          </p:cNvSpPr>
          <p:nvPr/>
        </p:nvSpPr>
        <p:spPr>
          <a:xfrm>
            <a:off x="268351" y="1696904"/>
            <a:ext cx="8124219" cy="1693471"/>
          </a:xfrm>
          <a:prstGeom prst="rect">
            <a:avLst/>
          </a:prstGeom>
        </p:spPr>
        <p:txBody>
          <a:bodyPr vert="horz" lIns="91440" tIns="45720" rIns="91440" bIns="45720" rtlCol="0" anchor="t" anchorCtr="0">
            <a:normAutofit fontScale="85000" lnSpcReduction="10000"/>
          </a:bodyPr>
          <a:lstStyle>
            <a:lvl1pPr algn="l" defTabSz="457200" rtl="0" eaLnBrk="1" latinLnBrk="0" hangingPunct="1">
              <a:spcBef>
                <a:spcPct val="0"/>
              </a:spcBef>
              <a:buNone/>
              <a:defRPr sz="4000" b="1" i="0" kern="1200" cap="none">
                <a:solidFill>
                  <a:srgbClr val="FFFFFF"/>
                </a:solidFill>
                <a:latin typeface="Arial"/>
                <a:ea typeface="+mj-ea"/>
                <a:cs typeface="Arial"/>
              </a:defRPr>
            </a:lvl1pPr>
          </a:lstStyle>
          <a:p>
            <a:r>
              <a:rPr lang="en-GB" sz="4800" dirty="0">
                <a:latin typeface="Times New Roman" panose="02020603050405020304" pitchFamily="18" charset="0"/>
                <a:cs typeface="Times New Roman" panose="02020603050405020304" pitchFamily="18" charset="0"/>
              </a:rPr>
              <a:t>COSC-3070 </a:t>
            </a:r>
            <a:br>
              <a:rPr lang="en-GB" sz="4800" dirty="0">
                <a:latin typeface="Times New Roman" panose="02020603050405020304" pitchFamily="18" charset="0"/>
                <a:cs typeface="Times New Roman" panose="02020603050405020304" pitchFamily="18" charset="0"/>
              </a:rPr>
            </a:br>
            <a:r>
              <a:rPr lang="en-GB" sz="4800" dirty="0">
                <a:latin typeface="Times New Roman" panose="02020603050405020304" pitchFamily="18" charset="0"/>
                <a:cs typeface="Times New Roman" panose="02020603050405020304" pitchFamily="18" charset="0"/>
              </a:rPr>
              <a:t>Programming Autonomous Robot</a:t>
            </a:r>
          </a:p>
        </p:txBody>
      </p:sp>
      <p:sp>
        <p:nvSpPr>
          <p:cNvPr id="4" name="Subtitle 2">
            <a:extLst>
              <a:ext uri="{FF2B5EF4-FFF2-40B4-BE49-F238E27FC236}">
                <a16:creationId xmlns:a16="http://schemas.microsoft.com/office/drawing/2014/main" id="{5253EFB7-FD74-B668-1997-58AAA8676569}"/>
              </a:ext>
            </a:extLst>
          </p:cNvPr>
          <p:cNvSpPr txBox="1">
            <a:spLocks/>
          </p:cNvSpPr>
          <p:nvPr/>
        </p:nvSpPr>
        <p:spPr>
          <a:xfrm>
            <a:off x="181435" y="2987211"/>
            <a:ext cx="8834582" cy="539348"/>
          </a:xfrm>
          <a:prstGeom prst="rect">
            <a:avLst/>
          </a:prstGeom>
        </p:spPr>
        <p:txBody>
          <a:bodyPr/>
          <a:lstStyle>
            <a:lvl1pPr marL="342900" indent="-342900" algn="l" defTabSz="457200" rtl="0" eaLnBrk="1" latinLnBrk="0" hangingPunct="1">
              <a:spcBef>
                <a:spcPct val="20000"/>
              </a:spcBef>
              <a:buFont typeface="Arial"/>
              <a:buChar char="•"/>
              <a:defRPr sz="2800" b="0" i="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800" b="0" i="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b="0" i="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2400" dirty="0">
                <a:solidFill>
                  <a:schemeClr val="bg1"/>
                </a:solidFill>
                <a:latin typeface="Times New Roman" panose="02020603050405020304" pitchFamily="18" charset="0"/>
                <a:cs typeface="Times New Roman" panose="02020603050405020304" pitchFamily="18" charset="0"/>
              </a:rPr>
              <a:t>Autonomous Path Following and Obstacle Avoidance With </a:t>
            </a:r>
            <a:r>
              <a:rPr lang="en-GB" sz="2400" dirty="0" err="1">
                <a:solidFill>
                  <a:schemeClr val="bg1"/>
                </a:solidFill>
                <a:latin typeface="Times New Roman" panose="02020603050405020304" pitchFamily="18" charset="0"/>
                <a:cs typeface="Times New Roman" panose="02020603050405020304" pitchFamily="18" charset="0"/>
              </a:rPr>
              <a:t>mBot</a:t>
            </a:r>
            <a:r>
              <a:rPr lang="en-GB" sz="2400" dirty="0">
                <a:solidFill>
                  <a:schemeClr val="bg1"/>
                </a:solidFill>
                <a:latin typeface="Times New Roman" panose="02020603050405020304" pitchFamily="18" charset="0"/>
                <a:cs typeface="Times New Roman" panose="02020603050405020304" pitchFamily="18" charset="0"/>
              </a:rPr>
              <a:t> Neo</a:t>
            </a:r>
          </a:p>
        </p:txBody>
      </p:sp>
      <p:sp>
        <p:nvSpPr>
          <p:cNvPr id="6" name="Subtitle 2">
            <a:extLst>
              <a:ext uri="{FF2B5EF4-FFF2-40B4-BE49-F238E27FC236}">
                <a16:creationId xmlns:a16="http://schemas.microsoft.com/office/drawing/2014/main" id="{0EBFFAC5-BC2E-BE9A-878A-8E71C0A2FC66}"/>
              </a:ext>
            </a:extLst>
          </p:cNvPr>
          <p:cNvSpPr txBox="1">
            <a:spLocks/>
          </p:cNvSpPr>
          <p:nvPr/>
        </p:nvSpPr>
        <p:spPr>
          <a:xfrm>
            <a:off x="336875" y="4962076"/>
            <a:ext cx="3954570" cy="1154036"/>
          </a:xfrm>
          <a:prstGeom prst="rect">
            <a:avLst/>
          </a:prstGeom>
        </p:spPr>
        <p:txBody>
          <a:bodyPr vert="horz" lIns="91440" tIns="45720" rIns="91440" bIns="45720" rtlCol="0">
            <a:noAutofit/>
          </a:bodyPr>
          <a:lstStyle>
            <a:lvl1pPr marL="0" indent="0" algn="l" defTabSz="457200" rtl="0" eaLnBrk="1" latinLnBrk="0" hangingPunct="1">
              <a:spcBef>
                <a:spcPct val="20000"/>
              </a:spcBef>
              <a:buFont typeface="Arial"/>
              <a:buNone/>
              <a:defRPr sz="2800" b="0" i="0" kern="1200">
                <a:solidFill>
                  <a:schemeClr val="bg1"/>
                </a:solidFill>
                <a:latin typeface="Arial"/>
                <a:ea typeface="+mn-ea"/>
                <a:cs typeface="Arial"/>
              </a:defRPr>
            </a:lvl1pPr>
            <a:lvl2pPr marL="457200" indent="0" algn="ctr" defTabSz="457200" rtl="0" eaLnBrk="1" latinLnBrk="0" hangingPunct="1">
              <a:spcBef>
                <a:spcPct val="20000"/>
              </a:spcBef>
              <a:buFont typeface="Arial"/>
              <a:buNone/>
              <a:defRPr sz="2800" b="0" i="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000" b="0" i="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1800" b="0" i="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1800" b="0" i="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GB" sz="1800" dirty="0">
                <a:latin typeface="Times New Roman" panose="02020603050405020304" pitchFamily="18" charset="0"/>
                <a:cs typeface="Times New Roman" panose="02020603050405020304" pitchFamily="18" charset="0"/>
              </a:rPr>
              <a:t>Huynh Ngoc Tai (s3978680)</a:t>
            </a:r>
          </a:p>
          <a:p>
            <a:r>
              <a:rPr lang="en-GB" sz="1800" dirty="0">
                <a:latin typeface="Times New Roman" panose="02020603050405020304" pitchFamily="18" charset="0"/>
                <a:cs typeface="Times New Roman" panose="02020603050405020304" pitchFamily="18" charset="0"/>
              </a:rPr>
              <a:t>Tran Quang Minh (s3988776)</a:t>
            </a:r>
          </a:p>
          <a:p>
            <a:r>
              <a:rPr lang="en-GB" sz="1800" dirty="0">
                <a:latin typeface="Times New Roman" panose="02020603050405020304" pitchFamily="18" charset="0"/>
                <a:cs typeface="Times New Roman" panose="02020603050405020304" pitchFamily="18" charset="0"/>
              </a:rPr>
              <a:t>Chau Tung Nguyen (s3976069)</a:t>
            </a:r>
          </a:p>
        </p:txBody>
      </p:sp>
      <p:sp>
        <p:nvSpPr>
          <p:cNvPr id="7" name="Subtitle 2">
            <a:extLst>
              <a:ext uri="{FF2B5EF4-FFF2-40B4-BE49-F238E27FC236}">
                <a16:creationId xmlns:a16="http://schemas.microsoft.com/office/drawing/2014/main" id="{6F7F8BAF-946B-BBA3-244B-9552BB5C8BC5}"/>
              </a:ext>
            </a:extLst>
          </p:cNvPr>
          <p:cNvSpPr txBox="1">
            <a:spLocks/>
          </p:cNvSpPr>
          <p:nvPr/>
        </p:nvSpPr>
        <p:spPr>
          <a:xfrm>
            <a:off x="344142" y="3973997"/>
            <a:ext cx="3843670" cy="500017"/>
          </a:xfrm>
          <a:prstGeom prst="rect">
            <a:avLst/>
          </a:prstGeom>
        </p:spPr>
        <p:txBody>
          <a:bodyPr vert="horz" lIns="91440" tIns="45720" rIns="91440" bIns="45720" rtlCol="0">
            <a:noAutofit/>
          </a:bodyPr>
          <a:lstStyle>
            <a:lvl1pPr marL="0" indent="0" algn="l" defTabSz="457200" rtl="0" eaLnBrk="1" latinLnBrk="0" hangingPunct="1">
              <a:spcBef>
                <a:spcPct val="20000"/>
              </a:spcBef>
              <a:buFont typeface="Arial"/>
              <a:buNone/>
              <a:defRPr sz="2800" b="0" i="0" kern="1200">
                <a:solidFill>
                  <a:schemeClr val="bg1"/>
                </a:solidFill>
                <a:latin typeface="Arial"/>
                <a:ea typeface="+mn-ea"/>
                <a:cs typeface="Arial"/>
              </a:defRPr>
            </a:lvl1pPr>
            <a:lvl2pPr marL="457200" indent="0" algn="ctr" defTabSz="457200" rtl="0" eaLnBrk="1" latinLnBrk="0" hangingPunct="1">
              <a:spcBef>
                <a:spcPct val="20000"/>
              </a:spcBef>
              <a:buFont typeface="Arial"/>
              <a:buNone/>
              <a:defRPr sz="2800" b="0" i="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000" b="0" i="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1800" b="0" i="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1800" b="0" i="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nSpc>
                <a:spcPct val="115000"/>
              </a:lnSpc>
              <a:spcAft>
                <a:spcPts val="600"/>
              </a:spcAft>
            </a:pPr>
            <a:r>
              <a:rPr lang="en-GB" sz="2400" b="1" dirty="0">
                <a:effectLst/>
                <a:latin typeface="Times New Roman" panose="02020603050405020304" pitchFamily="18" charset="0"/>
                <a:ea typeface="Times New Roman" panose="02020603050405020304" pitchFamily="18" charset="0"/>
              </a:rPr>
              <a:t>Lecturer: </a:t>
            </a:r>
            <a:r>
              <a:rPr lang="en-GB" sz="2400" b="1" dirty="0">
                <a:latin typeface="Times New Roman" panose="02020603050405020304" pitchFamily="18" charset="0"/>
                <a:ea typeface="Times New Roman" panose="02020603050405020304" pitchFamily="18" charset="0"/>
              </a:rPr>
              <a:t>Ginel </a:t>
            </a:r>
            <a:r>
              <a:rPr lang="en-GB" sz="2400" b="1" dirty="0" err="1">
                <a:latin typeface="Times New Roman" panose="02020603050405020304" pitchFamily="18" charset="0"/>
                <a:ea typeface="Times New Roman" panose="02020603050405020304" pitchFamily="18" charset="0"/>
              </a:rPr>
              <a:t>Dorleon</a:t>
            </a:r>
            <a:endParaRPr lang="en-GB" sz="2400" dirty="0">
              <a:effectLst/>
              <a:latin typeface="Times New Roman" panose="02020603050405020304" pitchFamily="18" charset="0"/>
              <a:ea typeface="Times New Roman" panose="02020603050405020304" pitchFamily="18" charset="0"/>
            </a:endParaRPr>
          </a:p>
        </p:txBody>
      </p:sp>
      <p:sp>
        <p:nvSpPr>
          <p:cNvPr id="9" name="TextBox 7">
            <a:extLst>
              <a:ext uri="{FF2B5EF4-FFF2-40B4-BE49-F238E27FC236}">
                <a16:creationId xmlns:a16="http://schemas.microsoft.com/office/drawing/2014/main" id="{919BF5D9-4822-F3BF-677C-DE6E0225A627}"/>
              </a:ext>
            </a:extLst>
          </p:cNvPr>
          <p:cNvSpPr txBox="1"/>
          <p:nvPr/>
        </p:nvSpPr>
        <p:spPr>
          <a:xfrm>
            <a:off x="2053107" y="6239399"/>
            <a:ext cx="7561383"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400" i="1">
                <a:solidFill>
                  <a:srgbClr val="C8C3BC"/>
                </a:solidFill>
                <a:latin typeface="Lato Extended"/>
              </a:rPr>
              <a:t>"I declare that in submitting all work for this assessment, I have read, understood and agree to the content and expectations of the assessment declaration".</a:t>
            </a:r>
            <a:endParaRPr lang="en-US" sz="1400"/>
          </a:p>
        </p:txBody>
      </p:sp>
      <p:sp>
        <p:nvSpPr>
          <p:cNvPr id="11" name="Minus Sign 10">
            <a:extLst>
              <a:ext uri="{FF2B5EF4-FFF2-40B4-BE49-F238E27FC236}">
                <a16:creationId xmlns:a16="http://schemas.microsoft.com/office/drawing/2014/main" id="{D706FDAC-259D-E879-0808-7403D36E819B}"/>
              </a:ext>
            </a:extLst>
          </p:cNvPr>
          <p:cNvSpPr/>
          <p:nvPr/>
        </p:nvSpPr>
        <p:spPr>
          <a:xfrm>
            <a:off x="181435" y="3558989"/>
            <a:ext cx="2004646" cy="413687"/>
          </a:xfrm>
          <a:prstGeom prst="mathMinus">
            <a:avLst/>
          </a:prstGeom>
          <a:noFill/>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13" name="Subtitle 2">
            <a:extLst>
              <a:ext uri="{FF2B5EF4-FFF2-40B4-BE49-F238E27FC236}">
                <a16:creationId xmlns:a16="http://schemas.microsoft.com/office/drawing/2014/main" id="{4577870E-5D17-300D-64AA-B954BCB5B396}"/>
              </a:ext>
            </a:extLst>
          </p:cNvPr>
          <p:cNvSpPr txBox="1">
            <a:spLocks/>
          </p:cNvSpPr>
          <p:nvPr/>
        </p:nvSpPr>
        <p:spPr>
          <a:xfrm>
            <a:off x="514829" y="4482005"/>
            <a:ext cx="1671252" cy="343887"/>
          </a:xfrm>
          <a:prstGeom prst="rect">
            <a:avLst/>
          </a:prstGeom>
        </p:spPr>
        <p:txBody>
          <a:bodyPr vert="horz" lIns="91440" tIns="45720" rIns="91440" bIns="45720" rtlCol="0">
            <a:noAutofit/>
          </a:bodyPr>
          <a:lstStyle>
            <a:lvl1pPr marL="0" indent="0" algn="l" defTabSz="457200" rtl="0" eaLnBrk="1" latinLnBrk="0" hangingPunct="1">
              <a:spcBef>
                <a:spcPct val="20000"/>
              </a:spcBef>
              <a:buFont typeface="Arial"/>
              <a:buNone/>
              <a:defRPr sz="2800" b="0" i="0" kern="1200">
                <a:solidFill>
                  <a:schemeClr val="bg1"/>
                </a:solidFill>
                <a:latin typeface="Arial"/>
                <a:ea typeface="+mn-ea"/>
                <a:cs typeface="Arial"/>
              </a:defRPr>
            </a:lvl1pPr>
            <a:lvl2pPr marL="457200" indent="0" algn="ctr" defTabSz="457200" rtl="0" eaLnBrk="1" latinLnBrk="0" hangingPunct="1">
              <a:spcBef>
                <a:spcPct val="20000"/>
              </a:spcBef>
              <a:buFont typeface="Arial"/>
              <a:buNone/>
              <a:defRPr sz="2800" b="0" i="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000" b="0" i="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1800" b="0" i="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1800" b="0" i="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GB" sz="1800" b="1"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56BD0F47-6225-F08C-0288-81A13D3C35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00067" y="2315122"/>
            <a:ext cx="4677652" cy="4677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82077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790DC9-9CDE-5D60-8CA0-D2D1570D73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469EE8-51C4-DF52-56F9-CAC667E6A7EF}"/>
              </a:ext>
            </a:extLst>
          </p:cNvPr>
          <p:cNvSpPr>
            <a:spLocks noGrp="1"/>
          </p:cNvSpPr>
          <p:nvPr>
            <p:ph type="title"/>
          </p:nvPr>
        </p:nvSpPr>
        <p:spPr>
          <a:xfrm>
            <a:off x="1573568" y="159380"/>
            <a:ext cx="10972800" cy="871795"/>
          </a:xfrm>
        </p:spPr>
        <p:txBody>
          <a:bodyPr>
            <a:normAutofit/>
          </a:bodyPr>
          <a:lstStyle/>
          <a:p>
            <a:r>
              <a:rPr lang="en-US" sz="3600" dirty="0">
                <a:latin typeface="Times New Roman" panose="02020603050405020304" pitchFamily="18" charset="0"/>
                <a:cs typeface="Times New Roman" panose="02020603050405020304" pitchFamily="18" charset="0"/>
              </a:rPr>
              <a:t>System Initialization	and Event Handling</a:t>
            </a:r>
          </a:p>
        </p:txBody>
      </p:sp>
      <p:sp>
        <p:nvSpPr>
          <p:cNvPr id="7" name="Minus Sign 6">
            <a:extLst>
              <a:ext uri="{FF2B5EF4-FFF2-40B4-BE49-F238E27FC236}">
                <a16:creationId xmlns:a16="http://schemas.microsoft.com/office/drawing/2014/main" id="{C1FF032F-9C5C-5B82-3D36-93553B029B37}"/>
              </a:ext>
            </a:extLst>
          </p:cNvPr>
          <p:cNvSpPr/>
          <p:nvPr/>
        </p:nvSpPr>
        <p:spPr>
          <a:xfrm>
            <a:off x="10618432" y="1664032"/>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0F12C818-90B7-A6E9-2ACA-8FE9996D0767}"/>
              </a:ext>
            </a:extLst>
          </p:cNvPr>
          <p:cNvSpPr/>
          <p:nvPr/>
        </p:nvSpPr>
        <p:spPr>
          <a:xfrm>
            <a:off x="10866910" y="1530739"/>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A0F8F26A-433E-A8E5-AAF2-A219A18623B5}"/>
              </a:ext>
            </a:extLst>
          </p:cNvPr>
          <p:cNvSpPr/>
          <p:nvPr/>
        </p:nvSpPr>
        <p:spPr>
          <a:xfrm>
            <a:off x="10369954" y="1791365"/>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3" name="Picture 2">
            <a:extLst>
              <a:ext uri="{FF2B5EF4-FFF2-40B4-BE49-F238E27FC236}">
                <a16:creationId xmlns:a16="http://schemas.microsoft.com/office/drawing/2014/main" id="{27D77B85-5A0E-32E1-A5B6-CA678EE8B8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sp>
        <p:nvSpPr>
          <p:cNvPr id="12" name="Flowchart: Decision 11">
            <a:extLst>
              <a:ext uri="{FF2B5EF4-FFF2-40B4-BE49-F238E27FC236}">
                <a16:creationId xmlns:a16="http://schemas.microsoft.com/office/drawing/2014/main" id="{B20E4D82-8413-850B-61A9-A4141C8C2C21}"/>
              </a:ext>
            </a:extLst>
          </p:cNvPr>
          <p:cNvSpPr/>
          <p:nvPr/>
        </p:nvSpPr>
        <p:spPr>
          <a:xfrm>
            <a:off x="76201" y="1530739"/>
            <a:ext cx="2063262" cy="2144988"/>
          </a:xfrm>
          <a:prstGeom prst="flowChartDecision">
            <a:avLst/>
          </a:prstGeom>
          <a:solidFill>
            <a:schemeClr val="bg1"/>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dirty="0">
                <a:solidFill>
                  <a:schemeClr val="tx1"/>
                </a:solidFill>
                <a:latin typeface="Times New Roman" panose="02020603050405020304" pitchFamily="18" charset="0"/>
                <a:cs typeface="Times New Roman" panose="02020603050405020304" pitchFamily="18" charset="0"/>
              </a:rPr>
              <a:t>Wait for user to prompt</a:t>
            </a:r>
            <a:endParaRPr lang="en-US" sz="2000" dirty="0">
              <a:solidFill>
                <a:schemeClr val="tx1"/>
              </a:solidFill>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CC7DF86B-72F8-819C-7A6C-B8DE69279B4D}"/>
              </a:ext>
            </a:extLst>
          </p:cNvPr>
          <p:cNvSpPr/>
          <p:nvPr/>
        </p:nvSpPr>
        <p:spPr>
          <a:xfrm>
            <a:off x="3967849" y="1390682"/>
            <a:ext cx="3821723" cy="729984"/>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a:solidFill>
                  <a:schemeClr val="tx1"/>
                </a:solidFill>
                <a:latin typeface="Times New Roman" panose="02020603050405020304" pitchFamily="18" charset="0"/>
                <a:cs typeface="Times New Roman" panose="02020603050405020304" pitchFamily="18" charset="0"/>
              </a:rPr>
              <a:t>Stop Mode</a:t>
            </a:r>
            <a:endParaRPr lang="en-US" sz="2800" dirty="0">
              <a:solidFill>
                <a:schemeClr val="tx1"/>
              </a:solidFill>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CF5AD9D0-EC49-36F2-3A53-12160D3D8E8E}"/>
              </a:ext>
            </a:extLst>
          </p:cNvPr>
          <p:cNvSpPr/>
          <p:nvPr/>
        </p:nvSpPr>
        <p:spPr>
          <a:xfrm>
            <a:off x="3967849" y="2291763"/>
            <a:ext cx="3821723" cy="729984"/>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a:solidFill>
                  <a:schemeClr val="tx1"/>
                </a:solidFill>
                <a:latin typeface="Times New Roman" panose="02020603050405020304" pitchFamily="18" charset="0"/>
                <a:cs typeface="Times New Roman" panose="02020603050405020304" pitchFamily="18" charset="0"/>
              </a:rPr>
              <a:t>Start Running</a:t>
            </a:r>
            <a:endParaRPr lang="en-US" sz="2800" dirty="0">
              <a:solidFill>
                <a:schemeClr val="tx1"/>
              </a:solidFill>
              <a:latin typeface="Times New Roman" panose="02020603050405020304" pitchFamily="18" charset="0"/>
              <a:cs typeface="Times New Roman" panose="02020603050405020304" pitchFamily="18" charset="0"/>
            </a:endParaRPr>
          </a:p>
        </p:txBody>
      </p:sp>
      <p:cxnSp>
        <p:nvCxnSpPr>
          <p:cNvPr id="19" name="Straight Arrow Connector 18">
            <a:extLst>
              <a:ext uri="{FF2B5EF4-FFF2-40B4-BE49-F238E27FC236}">
                <a16:creationId xmlns:a16="http://schemas.microsoft.com/office/drawing/2014/main" id="{DA6661CB-11C4-7687-9B36-F3737972E1C3}"/>
              </a:ext>
            </a:extLst>
          </p:cNvPr>
          <p:cNvCxnSpPr/>
          <p:nvPr/>
        </p:nvCxnSpPr>
        <p:spPr>
          <a:xfrm>
            <a:off x="1707970" y="2016244"/>
            <a:ext cx="2063262"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cxnSp>
        <p:nvCxnSpPr>
          <p:cNvPr id="20" name="Straight Arrow Connector 19">
            <a:extLst>
              <a:ext uri="{FF2B5EF4-FFF2-40B4-BE49-F238E27FC236}">
                <a16:creationId xmlns:a16="http://schemas.microsoft.com/office/drawing/2014/main" id="{3ED7B483-4836-A90F-236C-66615120DC73}"/>
              </a:ext>
            </a:extLst>
          </p:cNvPr>
          <p:cNvCxnSpPr>
            <a:cxnSpLocks/>
          </p:cNvCxnSpPr>
          <p:nvPr/>
        </p:nvCxnSpPr>
        <p:spPr>
          <a:xfrm>
            <a:off x="2247615" y="2774880"/>
            <a:ext cx="1720233"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sp>
        <p:nvSpPr>
          <p:cNvPr id="21" name="Flowchart: Decision 20">
            <a:extLst>
              <a:ext uri="{FF2B5EF4-FFF2-40B4-BE49-F238E27FC236}">
                <a16:creationId xmlns:a16="http://schemas.microsoft.com/office/drawing/2014/main" id="{DBD704EA-9574-D62B-D2E8-9BD9E63503AE}"/>
              </a:ext>
            </a:extLst>
          </p:cNvPr>
          <p:cNvSpPr/>
          <p:nvPr/>
        </p:nvSpPr>
        <p:spPr>
          <a:xfrm>
            <a:off x="5083663" y="4705198"/>
            <a:ext cx="2589346" cy="1866433"/>
          </a:xfrm>
          <a:prstGeom prst="flowChartDecision">
            <a:avLst/>
          </a:prstGeom>
          <a:solidFill>
            <a:schemeClr val="bg1"/>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dirty="0">
                <a:solidFill>
                  <a:schemeClr val="tx1"/>
                </a:solidFill>
                <a:latin typeface="Times New Roman" panose="02020603050405020304" pitchFamily="18" charset="0"/>
                <a:cs typeface="Times New Roman" panose="02020603050405020304" pitchFamily="18" charset="0"/>
              </a:rPr>
              <a:t>Check For Anymore Input</a:t>
            </a:r>
            <a:endParaRPr lang="en-US" sz="2000" dirty="0">
              <a:solidFill>
                <a:schemeClr val="tx1"/>
              </a:solidFill>
              <a:latin typeface="Times New Roman" panose="02020603050405020304" pitchFamily="18" charset="0"/>
              <a:cs typeface="Times New Roman" panose="02020603050405020304" pitchFamily="18" charset="0"/>
            </a:endParaRPr>
          </a:p>
        </p:txBody>
      </p:sp>
      <p:sp>
        <p:nvSpPr>
          <p:cNvPr id="25" name="Rectangle 24">
            <a:extLst>
              <a:ext uri="{FF2B5EF4-FFF2-40B4-BE49-F238E27FC236}">
                <a16:creationId xmlns:a16="http://schemas.microsoft.com/office/drawing/2014/main" id="{2293713F-677D-B760-CCEC-186A823590F0}"/>
              </a:ext>
            </a:extLst>
          </p:cNvPr>
          <p:cNvSpPr/>
          <p:nvPr/>
        </p:nvSpPr>
        <p:spPr>
          <a:xfrm>
            <a:off x="3967847" y="3177228"/>
            <a:ext cx="3821723" cy="729984"/>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a:solidFill>
                  <a:schemeClr val="tx1"/>
                </a:solidFill>
                <a:latin typeface="Times New Roman" panose="02020603050405020304" pitchFamily="18" charset="0"/>
                <a:cs typeface="Times New Roman" panose="02020603050405020304" pitchFamily="18" charset="0"/>
              </a:rPr>
              <a:t>Detect Colour Mode</a:t>
            </a:r>
            <a:endParaRPr lang="en-US" sz="2800" dirty="0">
              <a:solidFill>
                <a:schemeClr val="tx1"/>
              </a:solidFill>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id="{E4EFE372-B188-2EA3-3527-31D68EC775C9}"/>
              </a:ext>
            </a:extLst>
          </p:cNvPr>
          <p:cNvSpPr txBox="1"/>
          <p:nvPr/>
        </p:nvSpPr>
        <p:spPr>
          <a:xfrm>
            <a:off x="1996460" y="1624735"/>
            <a:ext cx="1837722" cy="369332"/>
          </a:xfrm>
          <a:prstGeom prst="rect">
            <a:avLst/>
          </a:prstGeom>
          <a:noFill/>
        </p:spPr>
        <p:txBody>
          <a:bodyPr wrap="square" rtlCol="0">
            <a:spAutoFit/>
          </a:bodyPr>
          <a:lstStyle/>
          <a:p>
            <a:r>
              <a:rPr lang="en-GB" dirty="0"/>
              <a:t>Triangle Button</a:t>
            </a:r>
            <a:endParaRPr lang="en-US" dirty="0"/>
          </a:p>
        </p:txBody>
      </p:sp>
      <p:sp>
        <p:nvSpPr>
          <p:cNvPr id="29" name="TextBox 28">
            <a:extLst>
              <a:ext uri="{FF2B5EF4-FFF2-40B4-BE49-F238E27FC236}">
                <a16:creationId xmlns:a16="http://schemas.microsoft.com/office/drawing/2014/main" id="{E8E5612A-0E60-2E2B-3201-EF5F6A588C7A}"/>
              </a:ext>
            </a:extLst>
          </p:cNvPr>
          <p:cNvSpPr txBox="1"/>
          <p:nvPr/>
        </p:nvSpPr>
        <p:spPr>
          <a:xfrm>
            <a:off x="2247615" y="2376149"/>
            <a:ext cx="1563502" cy="369332"/>
          </a:xfrm>
          <a:prstGeom prst="rect">
            <a:avLst/>
          </a:prstGeom>
          <a:noFill/>
        </p:spPr>
        <p:txBody>
          <a:bodyPr wrap="square" rtlCol="0">
            <a:spAutoFit/>
          </a:bodyPr>
          <a:lstStyle/>
          <a:p>
            <a:r>
              <a:rPr lang="en-GB" dirty="0"/>
              <a:t>Square Button</a:t>
            </a:r>
            <a:endParaRPr lang="en-US" dirty="0"/>
          </a:p>
        </p:txBody>
      </p:sp>
      <p:cxnSp>
        <p:nvCxnSpPr>
          <p:cNvPr id="33" name="Straight Arrow Connector 32">
            <a:extLst>
              <a:ext uri="{FF2B5EF4-FFF2-40B4-BE49-F238E27FC236}">
                <a16:creationId xmlns:a16="http://schemas.microsoft.com/office/drawing/2014/main" id="{79A22AAC-E007-2C80-D6E7-2EAF21F51AFB}"/>
              </a:ext>
            </a:extLst>
          </p:cNvPr>
          <p:cNvCxnSpPr>
            <a:cxnSpLocks/>
          </p:cNvCxnSpPr>
          <p:nvPr/>
        </p:nvCxnSpPr>
        <p:spPr>
          <a:xfrm>
            <a:off x="1852725" y="3533567"/>
            <a:ext cx="1918507"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sp>
        <p:nvSpPr>
          <p:cNvPr id="36" name="TextBox 35">
            <a:extLst>
              <a:ext uri="{FF2B5EF4-FFF2-40B4-BE49-F238E27FC236}">
                <a16:creationId xmlns:a16="http://schemas.microsoft.com/office/drawing/2014/main" id="{C24AF6B5-7DBA-4079-FF9A-E5EC0D3D9A3A}"/>
              </a:ext>
            </a:extLst>
          </p:cNvPr>
          <p:cNvSpPr txBox="1"/>
          <p:nvPr/>
        </p:nvSpPr>
        <p:spPr>
          <a:xfrm>
            <a:off x="1962885" y="3099119"/>
            <a:ext cx="1904872" cy="369332"/>
          </a:xfrm>
          <a:prstGeom prst="rect">
            <a:avLst/>
          </a:prstGeom>
          <a:noFill/>
        </p:spPr>
        <p:txBody>
          <a:bodyPr wrap="square" rtlCol="0">
            <a:spAutoFit/>
          </a:bodyPr>
          <a:lstStyle/>
          <a:p>
            <a:r>
              <a:rPr lang="en-GB" dirty="0" err="1"/>
              <a:t>JoyStick</a:t>
            </a:r>
            <a:r>
              <a:rPr lang="en-GB" dirty="0"/>
              <a:t> Button</a:t>
            </a:r>
            <a:endParaRPr lang="en-US" dirty="0"/>
          </a:p>
        </p:txBody>
      </p:sp>
      <p:cxnSp>
        <p:nvCxnSpPr>
          <p:cNvPr id="39" name="Connector: Elbow 38">
            <a:extLst>
              <a:ext uri="{FF2B5EF4-FFF2-40B4-BE49-F238E27FC236}">
                <a16:creationId xmlns:a16="http://schemas.microsoft.com/office/drawing/2014/main" id="{9D51F4F4-5C74-8E9B-01F7-BDFBFE77DA17}"/>
              </a:ext>
            </a:extLst>
          </p:cNvPr>
          <p:cNvCxnSpPr>
            <a:cxnSpLocks/>
            <a:stCxn id="13" idx="3"/>
          </p:cNvCxnSpPr>
          <p:nvPr/>
        </p:nvCxnSpPr>
        <p:spPr>
          <a:xfrm flipH="1">
            <a:off x="7005782" y="1755674"/>
            <a:ext cx="783790" cy="4547866"/>
          </a:xfrm>
          <a:prstGeom prst="bentConnector4">
            <a:avLst>
              <a:gd name="adj1" fmla="val -244740"/>
              <a:gd name="adj2" fmla="val 100126"/>
            </a:avLst>
          </a:prstGeom>
          <a:ln>
            <a:tailEnd type="triangle"/>
          </a:ln>
        </p:spPr>
        <p:style>
          <a:lnRef idx="2">
            <a:schemeClr val="dk1"/>
          </a:lnRef>
          <a:fillRef idx="0">
            <a:schemeClr val="dk1"/>
          </a:fillRef>
          <a:effectRef idx="1">
            <a:schemeClr val="dk1"/>
          </a:effectRef>
          <a:fontRef idx="minor">
            <a:schemeClr val="tx1"/>
          </a:fontRef>
        </p:style>
      </p:cxnSp>
      <p:cxnSp>
        <p:nvCxnSpPr>
          <p:cNvPr id="52" name="Connector: Elbow 51">
            <a:extLst>
              <a:ext uri="{FF2B5EF4-FFF2-40B4-BE49-F238E27FC236}">
                <a16:creationId xmlns:a16="http://schemas.microsoft.com/office/drawing/2014/main" id="{CC9929A9-10E6-157A-4E5E-7DA7676265C3}"/>
              </a:ext>
            </a:extLst>
          </p:cNvPr>
          <p:cNvCxnSpPr>
            <a:cxnSpLocks/>
            <a:stCxn id="14" idx="3"/>
            <a:endCxn id="21" idx="3"/>
          </p:cNvCxnSpPr>
          <p:nvPr/>
        </p:nvCxnSpPr>
        <p:spPr>
          <a:xfrm flipH="1">
            <a:off x="7673009" y="2656755"/>
            <a:ext cx="116563" cy="2981660"/>
          </a:xfrm>
          <a:prstGeom prst="bentConnector3">
            <a:avLst>
              <a:gd name="adj1" fmla="val -1006166"/>
            </a:avLst>
          </a:prstGeom>
          <a:ln>
            <a:tailEnd type="triangle"/>
          </a:ln>
        </p:spPr>
        <p:style>
          <a:lnRef idx="2">
            <a:schemeClr val="dk1"/>
          </a:lnRef>
          <a:fillRef idx="0">
            <a:schemeClr val="dk1"/>
          </a:fillRef>
          <a:effectRef idx="1">
            <a:schemeClr val="dk1"/>
          </a:effectRef>
          <a:fontRef idx="minor">
            <a:schemeClr val="tx1"/>
          </a:fontRef>
        </p:style>
      </p:cxnSp>
      <p:cxnSp>
        <p:nvCxnSpPr>
          <p:cNvPr id="55" name="Connector: Elbow 54">
            <a:extLst>
              <a:ext uri="{FF2B5EF4-FFF2-40B4-BE49-F238E27FC236}">
                <a16:creationId xmlns:a16="http://schemas.microsoft.com/office/drawing/2014/main" id="{3792590A-CD9E-4DD1-16C8-8B84A65515AB}"/>
              </a:ext>
            </a:extLst>
          </p:cNvPr>
          <p:cNvCxnSpPr>
            <a:cxnSpLocks/>
            <a:stCxn id="25" idx="3"/>
          </p:cNvCxnSpPr>
          <p:nvPr/>
        </p:nvCxnSpPr>
        <p:spPr>
          <a:xfrm flipH="1">
            <a:off x="6953023" y="3542220"/>
            <a:ext cx="836547" cy="1517378"/>
          </a:xfrm>
          <a:prstGeom prst="bentConnector4">
            <a:avLst>
              <a:gd name="adj1" fmla="val -76040"/>
              <a:gd name="adj2" fmla="val 99363"/>
            </a:avLst>
          </a:prstGeom>
          <a:ln>
            <a:tailEnd type="triangle"/>
          </a:ln>
        </p:spPr>
        <p:style>
          <a:lnRef idx="2">
            <a:schemeClr val="dk1"/>
          </a:lnRef>
          <a:fillRef idx="0">
            <a:schemeClr val="dk1"/>
          </a:fillRef>
          <a:effectRef idx="1">
            <a:schemeClr val="dk1"/>
          </a:effectRef>
          <a:fontRef idx="minor">
            <a:schemeClr val="tx1"/>
          </a:fontRef>
        </p:style>
      </p:cxnSp>
      <p:cxnSp>
        <p:nvCxnSpPr>
          <p:cNvPr id="59" name="Connector: Elbow 58">
            <a:extLst>
              <a:ext uri="{FF2B5EF4-FFF2-40B4-BE49-F238E27FC236}">
                <a16:creationId xmlns:a16="http://schemas.microsoft.com/office/drawing/2014/main" id="{8F2C6601-3928-7319-9F8A-C88448872641}"/>
              </a:ext>
            </a:extLst>
          </p:cNvPr>
          <p:cNvCxnSpPr>
            <a:cxnSpLocks/>
          </p:cNvCxnSpPr>
          <p:nvPr/>
        </p:nvCxnSpPr>
        <p:spPr>
          <a:xfrm rot="10800000">
            <a:off x="1076406" y="3736114"/>
            <a:ext cx="3954498" cy="1962688"/>
          </a:xfrm>
          <a:prstGeom prst="bentConnector2">
            <a:avLst/>
          </a:prstGeom>
          <a:ln>
            <a:tailEnd type="triangle"/>
          </a:ln>
        </p:spPr>
        <p:style>
          <a:lnRef idx="2">
            <a:schemeClr val="dk1"/>
          </a:lnRef>
          <a:fillRef idx="0">
            <a:schemeClr val="dk1"/>
          </a:fillRef>
          <a:effectRef idx="1">
            <a:schemeClr val="dk1"/>
          </a:effectRef>
          <a:fontRef idx="minor">
            <a:schemeClr val="tx1"/>
          </a:fontRef>
        </p:style>
      </p:cxnSp>
      <p:pic>
        <p:nvPicPr>
          <p:cNvPr id="62" name="Picture 61">
            <a:extLst>
              <a:ext uri="{FF2B5EF4-FFF2-40B4-BE49-F238E27FC236}">
                <a16:creationId xmlns:a16="http://schemas.microsoft.com/office/drawing/2014/main" id="{9CA024F5-8DA1-2163-8B40-E21C386648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8393" y="3801231"/>
            <a:ext cx="2357994" cy="2357994"/>
          </a:xfrm>
          <a:prstGeom prst="rect">
            <a:avLst/>
          </a:prstGeom>
          <a:noFill/>
          <a:extLst>
            <a:ext uri="{909E8E84-426E-40DD-AFC4-6F175D3DCCD1}">
              <a14:hiddenFill xmlns:a14="http://schemas.microsoft.com/office/drawing/2010/main">
                <a:solidFill>
                  <a:srgbClr val="FFFFFF"/>
                </a:solidFill>
              </a14:hiddenFill>
            </a:ext>
          </a:extLst>
        </p:spPr>
      </p:pic>
      <p:sp>
        <p:nvSpPr>
          <p:cNvPr id="71" name="Minus Sign 70">
            <a:extLst>
              <a:ext uri="{FF2B5EF4-FFF2-40B4-BE49-F238E27FC236}">
                <a16:creationId xmlns:a16="http://schemas.microsoft.com/office/drawing/2014/main" id="{EF64263C-13F0-F706-2F93-D4F7F94FD50A}"/>
              </a:ext>
            </a:extLst>
          </p:cNvPr>
          <p:cNvSpPr/>
          <p:nvPr/>
        </p:nvSpPr>
        <p:spPr>
          <a:xfrm>
            <a:off x="1136565" y="6173893"/>
            <a:ext cx="2697617"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Tree>
    <p:extLst>
      <p:ext uri="{BB962C8B-B14F-4D97-AF65-F5344CB8AC3E}">
        <p14:creationId xmlns:p14="http://schemas.microsoft.com/office/powerpoint/2010/main" val="13251793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072F39-24A2-9607-CA01-76F0D77EBC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36558B-9D98-CE76-D711-70D4EB03E6D1}"/>
              </a:ext>
            </a:extLst>
          </p:cNvPr>
          <p:cNvSpPr>
            <a:spLocks noGrp="1"/>
          </p:cNvSpPr>
          <p:nvPr>
            <p:ph type="title"/>
          </p:nvPr>
        </p:nvSpPr>
        <p:spPr>
          <a:xfrm>
            <a:off x="1573568" y="159380"/>
            <a:ext cx="10972800" cy="871795"/>
          </a:xfrm>
        </p:spPr>
        <p:txBody>
          <a:bodyPr>
            <a:normAutofit/>
          </a:bodyPr>
          <a:lstStyle/>
          <a:p>
            <a:r>
              <a:rPr lang="en-US" sz="3600" dirty="0">
                <a:latin typeface="Times New Roman" panose="02020603050405020304" pitchFamily="18" charset="0"/>
                <a:cs typeface="Times New Roman" panose="02020603050405020304" pitchFamily="18" charset="0"/>
              </a:rPr>
              <a:t>Obstacle detection with ultrasonic sensors</a:t>
            </a:r>
          </a:p>
        </p:txBody>
      </p:sp>
      <p:sp>
        <p:nvSpPr>
          <p:cNvPr id="7" name="Minus Sign 6">
            <a:extLst>
              <a:ext uri="{FF2B5EF4-FFF2-40B4-BE49-F238E27FC236}">
                <a16:creationId xmlns:a16="http://schemas.microsoft.com/office/drawing/2014/main" id="{260ACDC2-DE85-FE1C-819E-2668CAD7A55A}"/>
              </a:ext>
            </a:extLst>
          </p:cNvPr>
          <p:cNvSpPr/>
          <p:nvPr/>
        </p:nvSpPr>
        <p:spPr>
          <a:xfrm>
            <a:off x="10618432" y="1664032"/>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9A0DC398-2A54-A269-6D19-D7B9498CA11C}"/>
              </a:ext>
            </a:extLst>
          </p:cNvPr>
          <p:cNvSpPr/>
          <p:nvPr/>
        </p:nvSpPr>
        <p:spPr>
          <a:xfrm>
            <a:off x="10866910" y="1530739"/>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B1B05E45-C502-219C-C9E4-9DC5F88EF000}"/>
              </a:ext>
            </a:extLst>
          </p:cNvPr>
          <p:cNvSpPr/>
          <p:nvPr/>
        </p:nvSpPr>
        <p:spPr>
          <a:xfrm>
            <a:off x="10369954" y="1791365"/>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3" name="Picture 2">
            <a:extLst>
              <a:ext uri="{FF2B5EF4-FFF2-40B4-BE49-F238E27FC236}">
                <a16:creationId xmlns:a16="http://schemas.microsoft.com/office/drawing/2014/main" id="{9C98EB22-A024-EC56-95EF-927B844511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sp>
        <p:nvSpPr>
          <p:cNvPr id="12" name="Flowchart: Decision 11">
            <a:extLst>
              <a:ext uri="{FF2B5EF4-FFF2-40B4-BE49-F238E27FC236}">
                <a16:creationId xmlns:a16="http://schemas.microsoft.com/office/drawing/2014/main" id="{37E1CD7B-FCB5-221B-42BC-E056BB539C2B}"/>
              </a:ext>
            </a:extLst>
          </p:cNvPr>
          <p:cNvSpPr/>
          <p:nvPr/>
        </p:nvSpPr>
        <p:spPr>
          <a:xfrm>
            <a:off x="844063" y="1577618"/>
            <a:ext cx="3106998" cy="2531750"/>
          </a:xfrm>
          <a:prstGeom prst="flowChartDecision">
            <a:avLst/>
          </a:prstGeom>
          <a:solidFill>
            <a:schemeClr val="bg1"/>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dirty="0">
                <a:solidFill>
                  <a:schemeClr val="tx1"/>
                </a:solidFill>
                <a:latin typeface="Times New Roman" panose="02020603050405020304" pitchFamily="18" charset="0"/>
                <a:cs typeface="Times New Roman" panose="02020603050405020304" pitchFamily="18" charset="0"/>
              </a:rPr>
              <a:t>Check if there’s anything in front of the car</a:t>
            </a:r>
            <a:endParaRPr lang="en-US" sz="2000" dirty="0">
              <a:solidFill>
                <a:schemeClr val="tx1"/>
              </a:solidFill>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9384C965-1895-A62B-12FE-25CECC86B7FB}"/>
              </a:ext>
            </a:extLst>
          </p:cNvPr>
          <p:cNvSpPr/>
          <p:nvPr/>
        </p:nvSpPr>
        <p:spPr>
          <a:xfrm>
            <a:off x="5659571" y="1367503"/>
            <a:ext cx="3821723" cy="115384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a:solidFill>
                  <a:schemeClr val="tx1"/>
                </a:solidFill>
                <a:latin typeface="Times New Roman" panose="02020603050405020304" pitchFamily="18" charset="0"/>
                <a:cs typeface="Times New Roman" panose="02020603050405020304" pitchFamily="18" charset="0"/>
              </a:rPr>
              <a:t>Continue Running</a:t>
            </a:r>
            <a:endParaRPr lang="en-US" sz="2800" dirty="0">
              <a:solidFill>
                <a:schemeClr val="tx1"/>
              </a:solidFill>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9E5376B6-205B-EE2E-FEEB-579CE35D5AB8}"/>
              </a:ext>
            </a:extLst>
          </p:cNvPr>
          <p:cNvSpPr/>
          <p:nvPr/>
        </p:nvSpPr>
        <p:spPr>
          <a:xfrm>
            <a:off x="5659571" y="3104260"/>
            <a:ext cx="3821723" cy="115384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a:solidFill>
                  <a:schemeClr val="tx1"/>
                </a:solidFill>
                <a:latin typeface="Times New Roman" panose="02020603050405020304" pitchFamily="18" charset="0"/>
                <a:cs typeface="Times New Roman" panose="02020603050405020304" pitchFamily="18" charset="0"/>
              </a:rPr>
              <a:t>Stop Running</a:t>
            </a:r>
            <a:endParaRPr lang="en-US" sz="2800" dirty="0">
              <a:solidFill>
                <a:schemeClr val="tx1"/>
              </a:solidFill>
              <a:latin typeface="Times New Roman" panose="02020603050405020304" pitchFamily="18" charset="0"/>
              <a:cs typeface="Times New Roman" panose="02020603050405020304" pitchFamily="18" charset="0"/>
            </a:endParaRPr>
          </a:p>
        </p:txBody>
      </p:sp>
      <p:cxnSp>
        <p:nvCxnSpPr>
          <p:cNvPr id="19" name="Straight Arrow Connector 18">
            <a:extLst>
              <a:ext uri="{FF2B5EF4-FFF2-40B4-BE49-F238E27FC236}">
                <a16:creationId xmlns:a16="http://schemas.microsoft.com/office/drawing/2014/main" id="{31419950-27F3-1CD4-A196-6FAAD77A7046}"/>
              </a:ext>
            </a:extLst>
          </p:cNvPr>
          <p:cNvCxnSpPr/>
          <p:nvPr/>
        </p:nvCxnSpPr>
        <p:spPr>
          <a:xfrm>
            <a:off x="3399692" y="1998208"/>
            <a:ext cx="2063262"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cxnSp>
        <p:nvCxnSpPr>
          <p:cNvPr id="20" name="Straight Arrow Connector 19">
            <a:extLst>
              <a:ext uri="{FF2B5EF4-FFF2-40B4-BE49-F238E27FC236}">
                <a16:creationId xmlns:a16="http://schemas.microsoft.com/office/drawing/2014/main" id="{6F0964ED-7EFE-CB39-BD6A-B559747CF7CC}"/>
              </a:ext>
            </a:extLst>
          </p:cNvPr>
          <p:cNvCxnSpPr/>
          <p:nvPr/>
        </p:nvCxnSpPr>
        <p:spPr>
          <a:xfrm>
            <a:off x="3399692" y="3681183"/>
            <a:ext cx="2063262"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sp>
        <p:nvSpPr>
          <p:cNvPr id="21" name="Flowchart: Decision 20">
            <a:extLst>
              <a:ext uri="{FF2B5EF4-FFF2-40B4-BE49-F238E27FC236}">
                <a16:creationId xmlns:a16="http://schemas.microsoft.com/office/drawing/2014/main" id="{2DFEF380-23D6-281C-FFED-ACDAA15A17EF}"/>
              </a:ext>
            </a:extLst>
          </p:cNvPr>
          <p:cNvSpPr/>
          <p:nvPr/>
        </p:nvSpPr>
        <p:spPr>
          <a:xfrm>
            <a:off x="5873262" y="4841016"/>
            <a:ext cx="3458308" cy="1866433"/>
          </a:xfrm>
          <a:prstGeom prst="flowChartDecision">
            <a:avLst/>
          </a:prstGeom>
          <a:solidFill>
            <a:schemeClr val="bg1"/>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dirty="0">
                <a:solidFill>
                  <a:schemeClr val="tx1"/>
                </a:solidFill>
                <a:latin typeface="Times New Roman" panose="02020603050405020304" pitchFamily="18" charset="0"/>
                <a:cs typeface="Times New Roman" panose="02020603050405020304" pitchFamily="18" charset="0"/>
              </a:rPr>
              <a:t>Wait for 10s to see if obstacle is cleared</a:t>
            </a:r>
            <a:endParaRPr lang="en-US" sz="2000" dirty="0">
              <a:solidFill>
                <a:schemeClr val="tx1"/>
              </a:solidFill>
              <a:latin typeface="Times New Roman" panose="02020603050405020304" pitchFamily="18" charset="0"/>
              <a:cs typeface="Times New Roman" panose="02020603050405020304" pitchFamily="18" charset="0"/>
            </a:endParaRPr>
          </a:p>
        </p:txBody>
      </p:sp>
      <p:cxnSp>
        <p:nvCxnSpPr>
          <p:cNvPr id="22" name="Straight Arrow Connector 21">
            <a:extLst>
              <a:ext uri="{FF2B5EF4-FFF2-40B4-BE49-F238E27FC236}">
                <a16:creationId xmlns:a16="http://schemas.microsoft.com/office/drawing/2014/main" id="{A39A48F1-584F-BF3E-9768-5045E8E11178}"/>
              </a:ext>
            </a:extLst>
          </p:cNvPr>
          <p:cNvCxnSpPr>
            <a:cxnSpLocks/>
          </p:cNvCxnSpPr>
          <p:nvPr/>
        </p:nvCxnSpPr>
        <p:spPr>
          <a:xfrm>
            <a:off x="8639908" y="4360985"/>
            <a:ext cx="0" cy="871795"/>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sp>
        <p:nvSpPr>
          <p:cNvPr id="25" name="Rectangle 24">
            <a:extLst>
              <a:ext uri="{FF2B5EF4-FFF2-40B4-BE49-F238E27FC236}">
                <a16:creationId xmlns:a16="http://schemas.microsoft.com/office/drawing/2014/main" id="{C7B7C784-43CB-8EFD-8E92-89BC8D03FB5D}"/>
              </a:ext>
            </a:extLst>
          </p:cNvPr>
          <p:cNvSpPr/>
          <p:nvPr/>
        </p:nvSpPr>
        <p:spPr>
          <a:xfrm>
            <a:off x="1359878" y="5232779"/>
            <a:ext cx="3821723" cy="997467"/>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a:solidFill>
                  <a:schemeClr val="tx1"/>
                </a:solidFill>
                <a:latin typeface="Times New Roman" panose="02020603050405020304" pitchFamily="18" charset="0"/>
                <a:cs typeface="Times New Roman" panose="02020603050405020304" pitchFamily="18" charset="0"/>
              </a:rPr>
              <a:t>Turn 180 degree and run</a:t>
            </a:r>
            <a:endParaRPr lang="en-US" sz="2800" dirty="0">
              <a:solidFill>
                <a:schemeClr val="tx1"/>
              </a:solidFill>
              <a:latin typeface="Times New Roman" panose="02020603050405020304" pitchFamily="18" charset="0"/>
              <a:cs typeface="Times New Roman" panose="02020603050405020304" pitchFamily="18" charset="0"/>
            </a:endParaRPr>
          </a:p>
        </p:txBody>
      </p:sp>
      <p:cxnSp>
        <p:nvCxnSpPr>
          <p:cNvPr id="26" name="Straight Arrow Connector 25">
            <a:extLst>
              <a:ext uri="{FF2B5EF4-FFF2-40B4-BE49-F238E27FC236}">
                <a16:creationId xmlns:a16="http://schemas.microsoft.com/office/drawing/2014/main" id="{E49A2ADB-725F-85E3-897A-0C12D669B447}"/>
              </a:ext>
            </a:extLst>
          </p:cNvPr>
          <p:cNvCxnSpPr>
            <a:cxnSpLocks/>
          </p:cNvCxnSpPr>
          <p:nvPr/>
        </p:nvCxnSpPr>
        <p:spPr>
          <a:xfrm flipH="1">
            <a:off x="5278571" y="5445939"/>
            <a:ext cx="762000"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sp>
        <p:nvSpPr>
          <p:cNvPr id="28" name="TextBox 27">
            <a:extLst>
              <a:ext uri="{FF2B5EF4-FFF2-40B4-BE49-F238E27FC236}">
                <a16:creationId xmlns:a16="http://schemas.microsoft.com/office/drawing/2014/main" id="{23F2E038-E7A6-E1A3-C18E-3EC7DD8E0004}"/>
              </a:ext>
            </a:extLst>
          </p:cNvPr>
          <p:cNvSpPr txBox="1"/>
          <p:nvPr/>
        </p:nvSpPr>
        <p:spPr>
          <a:xfrm>
            <a:off x="4100785" y="1593556"/>
            <a:ext cx="808893" cy="369332"/>
          </a:xfrm>
          <a:prstGeom prst="rect">
            <a:avLst/>
          </a:prstGeom>
          <a:noFill/>
        </p:spPr>
        <p:txBody>
          <a:bodyPr wrap="square" rtlCol="0">
            <a:spAutoFit/>
          </a:bodyPr>
          <a:lstStyle/>
          <a:p>
            <a:r>
              <a:rPr lang="en-GB" dirty="0"/>
              <a:t>Yes</a:t>
            </a:r>
            <a:endParaRPr lang="en-US" dirty="0"/>
          </a:p>
        </p:txBody>
      </p:sp>
      <p:sp>
        <p:nvSpPr>
          <p:cNvPr id="29" name="TextBox 28">
            <a:extLst>
              <a:ext uri="{FF2B5EF4-FFF2-40B4-BE49-F238E27FC236}">
                <a16:creationId xmlns:a16="http://schemas.microsoft.com/office/drawing/2014/main" id="{D593010F-D8DC-DED7-209A-011E55BDC0DF}"/>
              </a:ext>
            </a:extLst>
          </p:cNvPr>
          <p:cNvSpPr txBox="1"/>
          <p:nvPr/>
        </p:nvSpPr>
        <p:spPr>
          <a:xfrm>
            <a:off x="4100784" y="3244334"/>
            <a:ext cx="808893" cy="369332"/>
          </a:xfrm>
          <a:prstGeom prst="rect">
            <a:avLst/>
          </a:prstGeom>
          <a:noFill/>
        </p:spPr>
        <p:txBody>
          <a:bodyPr wrap="square" rtlCol="0">
            <a:spAutoFit/>
          </a:bodyPr>
          <a:lstStyle/>
          <a:p>
            <a:r>
              <a:rPr lang="en-GB" dirty="0"/>
              <a:t>No</a:t>
            </a:r>
            <a:endParaRPr lang="en-US" dirty="0"/>
          </a:p>
        </p:txBody>
      </p:sp>
      <p:sp>
        <p:nvSpPr>
          <p:cNvPr id="30" name="TextBox 29">
            <a:extLst>
              <a:ext uri="{FF2B5EF4-FFF2-40B4-BE49-F238E27FC236}">
                <a16:creationId xmlns:a16="http://schemas.microsoft.com/office/drawing/2014/main" id="{243CAE24-7F68-E1A6-2F44-A1DBFC06EA15}"/>
              </a:ext>
            </a:extLst>
          </p:cNvPr>
          <p:cNvSpPr txBox="1"/>
          <p:nvPr/>
        </p:nvSpPr>
        <p:spPr>
          <a:xfrm>
            <a:off x="5507554" y="5048113"/>
            <a:ext cx="808893" cy="369332"/>
          </a:xfrm>
          <a:prstGeom prst="rect">
            <a:avLst/>
          </a:prstGeom>
          <a:noFill/>
        </p:spPr>
        <p:txBody>
          <a:bodyPr wrap="square" rtlCol="0">
            <a:spAutoFit/>
          </a:bodyPr>
          <a:lstStyle/>
          <a:p>
            <a:r>
              <a:rPr lang="en-GB" dirty="0"/>
              <a:t>No</a:t>
            </a:r>
            <a:endParaRPr lang="en-US" dirty="0"/>
          </a:p>
        </p:txBody>
      </p:sp>
      <p:cxnSp>
        <p:nvCxnSpPr>
          <p:cNvPr id="35" name="Connector: Elbow 34">
            <a:extLst>
              <a:ext uri="{FF2B5EF4-FFF2-40B4-BE49-F238E27FC236}">
                <a16:creationId xmlns:a16="http://schemas.microsoft.com/office/drawing/2014/main" id="{45C86E51-5433-2780-1C67-1C45C8A6CD81}"/>
              </a:ext>
            </a:extLst>
          </p:cNvPr>
          <p:cNvCxnSpPr>
            <a:stCxn id="21" idx="3"/>
            <a:endCxn id="13" idx="3"/>
          </p:cNvCxnSpPr>
          <p:nvPr/>
        </p:nvCxnSpPr>
        <p:spPr>
          <a:xfrm flipV="1">
            <a:off x="9331570" y="1944426"/>
            <a:ext cx="149724" cy="3829807"/>
          </a:xfrm>
          <a:prstGeom prst="bentConnector3">
            <a:avLst>
              <a:gd name="adj1" fmla="val 620681"/>
            </a:avLst>
          </a:prstGeom>
          <a:ln>
            <a:tailEnd type="triangle"/>
          </a:ln>
        </p:spPr>
        <p:style>
          <a:lnRef idx="2">
            <a:schemeClr val="dk1"/>
          </a:lnRef>
          <a:fillRef idx="0">
            <a:schemeClr val="dk1"/>
          </a:fillRef>
          <a:effectRef idx="1">
            <a:schemeClr val="dk1"/>
          </a:effectRef>
          <a:fontRef idx="minor">
            <a:schemeClr val="tx1"/>
          </a:fontRef>
        </p:style>
      </p:cxnSp>
      <p:sp>
        <p:nvSpPr>
          <p:cNvPr id="38" name="TextBox 37">
            <a:extLst>
              <a:ext uri="{FF2B5EF4-FFF2-40B4-BE49-F238E27FC236}">
                <a16:creationId xmlns:a16="http://schemas.microsoft.com/office/drawing/2014/main" id="{BE54CB47-DE47-1B93-0B6D-2C9B1DF7908F}"/>
              </a:ext>
            </a:extLst>
          </p:cNvPr>
          <p:cNvSpPr txBox="1"/>
          <p:nvPr/>
        </p:nvSpPr>
        <p:spPr>
          <a:xfrm>
            <a:off x="10324844" y="3859329"/>
            <a:ext cx="808893" cy="369332"/>
          </a:xfrm>
          <a:prstGeom prst="rect">
            <a:avLst/>
          </a:prstGeom>
          <a:noFill/>
        </p:spPr>
        <p:txBody>
          <a:bodyPr wrap="square" rtlCol="0">
            <a:spAutoFit/>
          </a:bodyPr>
          <a:lstStyle/>
          <a:p>
            <a:r>
              <a:rPr lang="en-GB" dirty="0"/>
              <a:t>Yes</a:t>
            </a:r>
            <a:endParaRPr lang="en-US" dirty="0"/>
          </a:p>
        </p:txBody>
      </p:sp>
    </p:spTree>
    <p:extLst>
      <p:ext uri="{BB962C8B-B14F-4D97-AF65-F5344CB8AC3E}">
        <p14:creationId xmlns:p14="http://schemas.microsoft.com/office/powerpoint/2010/main" val="3976429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8B4A5E-8E9F-4BB3-ADF0-EE06BC5739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0DEFB4-96FD-BFAF-F9C8-8978608D371D}"/>
              </a:ext>
            </a:extLst>
          </p:cNvPr>
          <p:cNvSpPr>
            <a:spLocks noGrp="1"/>
          </p:cNvSpPr>
          <p:nvPr>
            <p:ph type="title"/>
          </p:nvPr>
        </p:nvSpPr>
        <p:spPr>
          <a:xfrm>
            <a:off x="1654591" y="159380"/>
            <a:ext cx="10972800" cy="871795"/>
          </a:xfrm>
        </p:spPr>
        <p:txBody>
          <a:bodyPr>
            <a:normAutofit/>
          </a:bodyPr>
          <a:lstStyle/>
          <a:p>
            <a:r>
              <a:rPr lang="en-US" sz="4400" dirty="0">
                <a:latin typeface="Times New Roman" panose="02020603050405020304" pitchFamily="18" charset="0"/>
                <a:cs typeface="Times New Roman" panose="02020603050405020304" pitchFamily="18" charset="0"/>
              </a:rPr>
              <a:t>Line tracking using RGB sensor</a:t>
            </a:r>
          </a:p>
        </p:txBody>
      </p:sp>
      <p:sp>
        <p:nvSpPr>
          <p:cNvPr id="7" name="Minus Sign 6">
            <a:extLst>
              <a:ext uri="{FF2B5EF4-FFF2-40B4-BE49-F238E27FC236}">
                <a16:creationId xmlns:a16="http://schemas.microsoft.com/office/drawing/2014/main" id="{FFAEB3ED-347E-6EAD-9E9A-EDAD6D66C781}"/>
              </a:ext>
            </a:extLst>
          </p:cNvPr>
          <p:cNvSpPr/>
          <p:nvPr/>
        </p:nvSpPr>
        <p:spPr>
          <a:xfrm>
            <a:off x="11244724" y="1664032"/>
            <a:ext cx="791946"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F4D51C06-25BD-F04B-58A8-0393F47ED8A0}"/>
              </a:ext>
            </a:extLst>
          </p:cNvPr>
          <p:cNvSpPr/>
          <p:nvPr/>
        </p:nvSpPr>
        <p:spPr>
          <a:xfrm>
            <a:off x="11493202" y="1530739"/>
            <a:ext cx="791946"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CC2D4601-238D-F1A5-12AB-285EB3161E46}"/>
              </a:ext>
            </a:extLst>
          </p:cNvPr>
          <p:cNvSpPr/>
          <p:nvPr/>
        </p:nvSpPr>
        <p:spPr>
          <a:xfrm>
            <a:off x="10996246" y="1793876"/>
            <a:ext cx="791946"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dirty="0"/>
          </a:p>
        </p:txBody>
      </p:sp>
      <p:pic>
        <p:nvPicPr>
          <p:cNvPr id="3" name="Picture 2">
            <a:extLst>
              <a:ext uri="{FF2B5EF4-FFF2-40B4-BE49-F238E27FC236}">
                <a16:creationId xmlns:a16="http://schemas.microsoft.com/office/drawing/2014/main" id="{BF5D2ECA-8E64-A949-B4D2-89B3988450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30F23AE9-CC88-F9DF-62F3-7F5FF6DC106D}"/>
              </a:ext>
            </a:extLst>
          </p:cNvPr>
          <p:cNvSpPr txBox="1"/>
          <p:nvPr/>
        </p:nvSpPr>
        <p:spPr>
          <a:xfrm>
            <a:off x="391812" y="1704122"/>
            <a:ext cx="2525557" cy="120032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GB" sz="2400" dirty="0" err="1">
                <a:latin typeface="Times New Roman" panose="02020603050405020304" pitchFamily="18" charset="0"/>
                <a:cs typeface="Times New Roman" panose="02020603050405020304" pitchFamily="18" charset="0"/>
              </a:rPr>
              <a:t>base_power</a:t>
            </a:r>
            <a:r>
              <a:rPr lang="en-GB" sz="2400" dirty="0">
                <a:latin typeface="Times New Roman" panose="02020603050405020304" pitchFamily="18" charset="0"/>
                <a:cs typeface="Times New Roman" panose="02020603050405020304" pitchFamily="18" charset="0"/>
              </a:rPr>
              <a:t>: the forward speed baseline</a:t>
            </a:r>
          </a:p>
        </p:txBody>
      </p:sp>
      <p:sp>
        <p:nvSpPr>
          <p:cNvPr id="13" name="TextBox 12">
            <a:extLst>
              <a:ext uri="{FF2B5EF4-FFF2-40B4-BE49-F238E27FC236}">
                <a16:creationId xmlns:a16="http://schemas.microsoft.com/office/drawing/2014/main" id="{CD43E26D-F3DA-8C95-7572-85EFED5C9806}"/>
              </a:ext>
            </a:extLst>
          </p:cNvPr>
          <p:cNvSpPr txBox="1"/>
          <p:nvPr/>
        </p:nvSpPr>
        <p:spPr>
          <a:xfrm>
            <a:off x="7784123" y="1704120"/>
            <a:ext cx="3212123" cy="120032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GB" sz="2400" dirty="0">
                <a:latin typeface="Times New Roman" panose="02020603050405020304" pitchFamily="18" charset="0"/>
                <a:cs typeface="Times New Roman" panose="02020603050405020304" pitchFamily="18" charset="0"/>
              </a:rPr>
              <a:t>offset: deviation from </a:t>
            </a:r>
            <a:r>
              <a:rPr lang="en-GB" sz="2400" dirty="0" err="1">
                <a:latin typeface="Times New Roman" panose="02020603050405020304" pitchFamily="18" charset="0"/>
                <a:cs typeface="Times New Roman" panose="02020603050405020304" pitchFamily="18" charset="0"/>
              </a:rPr>
              <a:t>center</a:t>
            </a:r>
            <a:r>
              <a:rPr lang="en-GB" sz="2400" dirty="0">
                <a:latin typeface="Times New Roman" panose="02020603050405020304" pitchFamily="18" charset="0"/>
                <a:cs typeface="Times New Roman" panose="02020603050405020304" pitchFamily="18" charset="0"/>
              </a:rPr>
              <a:t> line (negative = left, positive = right)</a:t>
            </a:r>
          </a:p>
        </p:txBody>
      </p:sp>
      <p:sp>
        <p:nvSpPr>
          <p:cNvPr id="15" name="TextBox 14">
            <a:extLst>
              <a:ext uri="{FF2B5EF4-FFF2-40B4-BE49-F238E27FC236}">
                <a16:creationId xmlns:a16="http://schemas.microsoft.com/office/drawing/2014/main" id="{31E25D5B-B5F8-033A-42FF-B0D901FB612A}"/>
              </a:ext>
            </a:extLst>
          </p:cNvPr>
          <p:cNvSpPr txBox="1"/>
          <p:nvPr/>
        </p:nvSpPr>
        <p:spPr>
          <a:xfrm>
            <a:off x="4087967" y="1704121"/>
            <a:ext cx="2525557" cy="120032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GB" sz="2400" dirty="0" err="1">
                <a:latin typeface="Times New Roman" panose="02020603050405020304" pitchFamily="18" charset="0"/>
                <a:cs typeface="Times New Roman" panose="02020603050405020304" pitchFamily="18" charset="0"/>
              </a:rPr>
              <a:t>kp</a:t>
            </a:r>
            <a:r>
              <a:rPr lang="en-GB" sz="2400" dirty="0">
                <a:latin typeface="Times New Roman" panose="02020603050405020304" pitchFamily="18" charset="0"/>
                <a:cs typeface="Times New Roman" panose="02020603050405020304" pitchFamily="18" charset="0"/>
              </a:rPr>
              <a:t>: proportional gain to control steering strength</a:t>
            </a:r>
            <a:endParaRPr lang="en-US" sz="2400" dirty="0">
              <a:latin typeface="Times New Roman" panose="02020603050405020304" pitchFamily="18" charset="0"/>
              <a:cs typeface="Times New Roman" panose="02020603050405020304" pitchFamily="18" charset="0"/>
            </a:endParaRPr>
          </a:p>
        </p:txBody>
      </p:sp>
      <p:cxnSp>
        <p:nvCxnSpPr>
          <p:cNvPr id="16" name="Straight Arrow Connector 15">
            <a:extLst>
              <a:ext uri="{FF2B5EF4-FFF2-40B4-BE49-F238E27FC236}">
                <a16:creationId xmlns:a16="http://schemas.microsoft.com/office/drawing/2014/main" id="{254933F7-C451-F359-7067-4866087DF416}"/>
              </a:ext>
            </a:extLst>
          </p:cNvPr>
          <p:cNvCxnSpPr>
            <a:cxnSpLocks/>
          </p:cNvCxnSpPr>
          <p:nvPr/>
        </p:nvCxnSpPr>
        <p:spPr>
          <a:xfrm flipV="1">
            <a:off x="2978208" y="2304287"/>
            <a:ext cx="1048919" cy="1"/>
          </a:xfrm>
          <a:prstGeom prst="straightConnector1">
            <a:avLst/>
          </a:prstGeom>
          <a:ln w="57150">
            <a:headEnd type="triangle"/>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a:extLst>
              <a:ext uri="{FF2B5EF4-FFF2-40B4-BE49-F238E27FC236}">
                <a16:creationId xmlns:a16="http://schemas.microsoft.com/office/drawing/2014/main" id="{C2E76ED1-29E5-6675-A3FF-58851F3A3E5C}"/>
              </a:ext>
            </a:extLst>
          </p:cNvPr>
          <p:cNvCxnSpPr>
            <a:cxnSpLocks/>
          </p:cNvCxnSpPr>
          <p:nvPr/>
        </p:nvCxnSpPr>
        <p:spPr>
          <a:xfrm flipV="1">
            <a:off x="6674364" y="2307655"/>
            <a:ext cx="1048919" cy="1"/>
          </a:xfrm>
          <a:prstGeom prst="straightConnector1">
            <a:avLst/>
          </a:prstGeom>
          <a:ln w="57150">
            <a:headEnd type="triangle"/>
            <a:tailEnd type="triangle"/>
          </a:ln>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37164E9A-B141-0794-8192-5B1A103E1C8C}"/>
              </a:ext>
            </a:extLst>
          </p:cNvPr>
          <p:cNvSpPr txBox="1"/>
          <p:nvPr/>
        </p:nvSpPr>
        <p:spPr>
          <a:xfrm>
            <a:off x="155330" y="3946730"/>
            <a:ext cx="3396169" cy="46166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GB" sz="2400" b="1" dirty="0">
                <a:latin typeface="Times New Roman" panose="02020603050405020304" pitchFamily="18" charset="0"/>
                <a:cs typeface="Times New Roman" panose="02020603050405020304" pitchFamily="18" charset="0"/>
              </a:rPr>
              <a:t>Motor speed formulas:</a:t>
            </a:r>
          </a:p>
        </p:txBody>
      </p:sp>
      <p:pic>
        <p:nvPicPr>
          <p:cNvPr id="20" name="Picture 19">
            <a:extLst>
              <a:ext uri="{FF2B5EF4-FFF2-40B4-BE49-F238E27FC236}">
                <a16:creationId xmlns:a16="http://schemas.microsoft.com/office/drawing/2014/main" id="{A80DBE0F-5EB3-4A72-85D3-3E198E2E15D4}"/>
              </a:ext>
            </a:extLst>
          </p:cNvPr>
          <p:cNvPicPr>
            <a:picLocks noChangeAspect="1"/>
          </p:cNvPicPr>
          <p:nvPr/>
        </p:nvPicPr>
        <p:blipFill>
          <a:blip r:embed="rId3"/>
          <a:srcRect r="52986"/>
          <a:stretch/>
        </p:blipFill>
        <p:spPr>
          <a:xfrm>
            <a:off x="8084398" y="3077609"/>
            <a:ext cx="3816500" cy="3621011"/>
          </a:xfrm>
          <a:prstGeom prst="rect">
            <a:avLst/>
          </a:prstGeom>
          <a:ln w="28575">
            <a:solidFill>
              <a:schemeClr val="tx1"/>
            </a:solidFill>
          </a:ln>
        </p:spPr>
      </p:pic>
      <p:sp>
        <p:nvSpPr>
          <p:cNvPr id="22" name="TextBox 21">
            <a:extLst>
              <a:ext uri="{FF2B5EF4-FFF2-40B4-BE49-F238E27FC236}">
                <a16:creationId xmlns:a16="http://schemas.microsoft.com/office/drawing/2014/main" id="{718D5E45-EA1E-C98B-0651-32E8470CE9E2}"/>
              </a:ext>
            </a:extLst>
          </p:cNvPr>
          <p:cNvSpPr txBox="1"/>
          <p:nvPr/>
        </p:nvSpPr>
        <p:spPr>
          <a:xfrm>
            <a:off x="391812" y="4671059"/>
            <a:ext cx="7420458" cy="954107"/>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marL="457200" indent="-457200">
              <a:buFont typeface="Arial" panose="020B0604020202020204" pitchFamily="34" charset="0"/>
              <a:buChar char="•"/>
            </a:pPr>
            <a:r>
              <a:rPr lang="en-GB" sz="2800" dirty="0" err="1">
                <a:latin typeface="Times New Roman" panose="02020603050405020304" pitchFamily="18" charset="0"/>
                <a:cs typeface="Times New Roman" panose="02020603050405020304" pitchFamily="18" charset="0"/>
              </a:rPr>
              <a:t>right_power</a:t>
            </a:r>
            <a:r>
              <a:rPr lang="en-GB" sz="2800" dirty="0">
                <a:latin typeface="Times New Roman" panose="02020603050405020304" pitchFamily="18" charset="0"/>
                <a:cs typeface="Times New Roman" panose="02020603050405020304" pitchFamily="18" charset="0"/>
              </a:rPr>
              <a:t> = </a:t>
            </a:r>
            <a:r>
              <a:rPr lang="en-GB" sz="2800" dirty="0" err="1">
                <a:latin typeface="Times New Roman" panose="02020603050405020304" pitchFamily="18" charset="0"/>
                <a:cs typeface="Times New Roman" panose="02020603050405020304" pitchFamily="18" charset="0"/>
              </a:rPr>
              <a:t>base_power</a:t>
            </a:r>
            <a:r>
              <a:rPr lang="en-GB" sz="2800" dirty="0">
                <a:latin typeface="Times New Roman" panose="02020603050405020304" pitchFamily="18" charset="0"/>
                <a:cs typeface="Times New Roman" panose="02020603050405020304" pitchFamily="18" charset="0"/>
              </a:rPr>
              <a:t> - </a:t>
            </a:r>
            <a:r>
              <a:rPr lang="en-GB" sz="2800" dirty="0" err="1">
                <a:latin typeface="Times New Roman" panose="02020603050405020304" pitchFamily="18" charset="0"/>
                <a:cs typeface="Times New Roman" panose="02020603050405020304" pitchFamily="18" charset="0"/>
              </a:rPr>
              <a:t>kp</a:t>
            </a:r>
            <a:r>
              <a:rPr lang="en-GB" sz="2800" dirty="0">
                <a:latin typeface="Times New Roman" panose="02020603050405020304" pitchFamily="18" charset="0"/>
                <a:cs typeface="Times New Roman" panose="02020603050405020304" pitchFamily="18" charset="0"/>
              </a:rPr>
              <a:t> × offset</a:t>
            </a:r>
          </a:p>
          <a:p>
            <a:pPr marL="457200" indent="-457200">
              <a:buFont typeface="Arial" panose="020B0604020202020204" pitchFamily="34" charset="0"/>
              <a:buChar char="•"/>
            </a:pPr>
            <a:r>
              <a:rPr lang="en-GB" sz="2800" dirty="0" err="1">
                <a:latin typeface="Times New Roman" panose="02020603050405020304" pitchFamily="18" charset="0"/>
                <a:cs typeface="Times New Roman" panose="02020603050405020304" pitchFamily="18" charset="0"/>
              </a:rPr>
              <a:t>left_power</a:t>
            </a:r>
            <a:r>
              <a:rPr lang="en-GB" sz="2800" dirty="0">
                <a:latin typeface="Times New Roman" panose="02020603050405020304" pitchFamily="18" charset="0"/>
                <a:cs typeface="Times New Roman" panose="02020603050405020304" pitchFamily="18" charset="0"/>
              </a:rPr>
              <a:t> = -1 × (</a:t>
            </a:r>
            <a:r>
              <a:rPr lang="en-GB" sz="2800" dirty="0" err="1">
                <a:latin typeface="Times New Roman" panose="02020603050405020304" pitchFamily="18" charset="0"/>
                <a:cs typeface="Times New Roman" panose="02020603050405020304" pitchFamily="18" charset="0"/>
              </a:rPr>
              <a:t>base_power</a:t>
            </a:r>
            <a:r>
              <a:rPr lang="en-GB" sz="2800" dirty="0">
                <a:latin typeface="Times New Roman" panose="02020603050405020304" pitchFamily="18" charset="0"/>
                <a:cs typeface="Times New Roman" panose="02020603050405020304" pitchFamily="18" charset="0"/>
              </a:rPr>
              <a:t> + </a:t>
            </a:r>
            <a:r>
              <a:rPr lang="en-GB" sz="2800" dirty="0" err="1">
                <a:latin typeface="Times New Roman" panose="02020603050405020304" pitchFamily="18" charset="0"/>
                <a:cs typeface="Times New Roman" panose="02020603050405020304" pitchFamily="18" charset="0"/>
              </a:rPr>
              <a:t>kp</a:t>
            </a:r>
            <a:r>
              <a:rPr lang="en-GB" sz="2800" dirty="0">
                <a:latin typeface="Times New Roman" panose="02020603050405020304" pitchFamily="18" charset="0"/>
                <a:cs typeface="Times New Roman" panose="02020603050405020304" pitchFamily="18" charset="0"/>
              </a:rPr>
              <a:t> × offset)</a:t>
            </a:r>
            <a:endParaRPr lang="en-US" sz="2800" dirty="0">
              <a:latin typeface="Times New Roman" panose="02020603050405020304" pitchFamily="18" charset="0"/>
              <a:cs typeface="Times New Roman" panose="02020603050405020304" pitchFamily="18" charset="0"/>
            </a:endParaRPr>
          </a:p>
        </p:txBody>
      </p:sp>
      <p:pic>
        <p:nvPicPr>
          <p:cNvPr id="23" name="Picture 22">
            <a:extLst>
              <a:ext uri="{FF2B5EF4-FFF2-40B4-BE49-F238E27FC236}">
                <a16:creationId xmlns:a16="http://schemas.microsoft.com/office/drawing/2014/main" id="{F618FFAE-CA6D-B136-5EF7-ADFBCDFF9E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3471811"/>
            <a:ext cx="1418238" cy="1418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95269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FF6BA4-4451-45DC-F718-C40BCB1EA5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FC6DA0-873D-0CA2-4E6E-A046F73D9984}"/>
              </a:ext>
            </a:extLst>
          </p:cNvPr>
          <p:cNvSpPr>
            <a:spLocks noGrp="1"/>
          </p:cNvSpPr>
          <p:nvPr>
            <p:ph type="title"/>
          </p:nvPr>
        </p:nvSpPr>
        <p:spPr>
          <a:xfrm>
            <a:off x="1573568" y="133110"/>
            <a:ext cx="10972800" cy="871795"/>
          </a:xfrm>
        </p:spPr>
        <p:txBody>
          <a:bodyPr>
            <a:normAutofit/>
          </a:bodyPr>
          <a:lstStyle/>
          <a:p>
            <a:r>
              <a:rPr lang="en-US" sz="4400" dirty="0">
                <a:latin typeface="Times New Roman" panose="02020603050405020304" pitchFamily="18" charset="0"/>
                <a:cs typeface="Times New Roman" panose="02020603050405020304" pitchFamily="18" charset="0"/>
              </a:rPr>
              <a:t>Visual sign detection with RGB sensor</a:t>
            </a:r>
          </a:p>
        </p:txBody>
      </p:sp>
      <p:sp>
        <p:nvSpPr>
          <p:cNvPr id="7" name="Minus Sign 6">
            <a:extLst>
              <a:ext uri="{FF2B5EF4-FFF2-40B4-BE49-F238E27FC236}">
                <a16:creationId xmlns:a16="http://schemas.microsoft.com/office/drawing/2014/main" id="{F8DF6F99-A91D-D904-6DB9-CD0CEBDB11A4}"/>
              </a:ext>
            </a:extLst>
          </p:cNvPr>
          <p:cNvSpPr/>
          <p:nvPr/>
        </p:nvSpPr>
        <p:spPr>
          <a:xfrm>
            <a:off x="10618432" y="1664032"/>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06FB2546-AF44-CC60-A580-C7D75FD3FF7A}"/>
              </a:ext>
            </a:extLst>
          </p:cNvPr>
          <p:cNvSpPr/>
          <p:nvPr/>
        </p:nvSpPr>
        <p:spPr>
          <a:xfrm>
            <a:off x="10866910" y="1530739"/>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0888F4AE-00C0-ACFC-3600-CF671A45C8E2}"/>
              </a:ext>
            </a:extLst>
          </p:cNvPr>
          <p:cNvSpPr/>
          <p:nvPr/>
        </p:nvSpPr>
        <p:spPr>
          <a:xfrm>
            <a:off x="10369954" y="1791365"/>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3" name="Picture 2">
            <a:extLst>
              <a:ext uri="{FF2B5EF4-FFF2-40B4-BE49-F238E27FC236}">
                <a16:creationId xmlns:a16="http://schemas.microsoft.com/office/drawing/2014/main" id="{F1CDE638-B619-DAE2-2C35-98B68D58CA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311060B-FE5D-4DB5-BA1A-E156E8D6FEBB}"/>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38673" y1="16327" x2="38673" y2="26224"/>
                        <a14:foregroundMark x1="40612" y1="16020" x2="40816" y2="36837"/>
                        <a14:foregroundMark x1="44082" y1="40612" x2="48061" y2="60612"/>
                        <a14:foregroundMark x1="56837" y1="37653" x2="56122" y2="64082"/>
                        <a14:foregroundMark x1="47551" y1="64388" x2="51837" y2="63571"/>
                      </a14:backgroundRemoval>
                    </a14:imgEffect>
                  </a14:imgLayer>
                </a14:imgProps>
              </a:ext>
            </a:extLst>
          </a:blip>
          <a:srcRect b="21729"/>
          <a:stretch/>
        </p:blipFill>
        <p:spPr>
          <a:xfrm>
            <a:off x="-12043" y="934330"/>
            <a:ext cx="4336899" cy="4138246"/>
          </a:xfrm>
          <a:prstGeom prst="rect">
            <a:avLst/>
          </a:prstGeom>
        </p:spPr>
      </p:pic>
      <p:cxnSp>
        <p:nvCxnSpPr>
          <p:cNvPr id="5" name="Straight Arrow Connector 4">
            <a:extLst>
              <a:ext uri="{FF2B5EF4-FFF2-40B4-BE49-F238E27FC236}">
                <a16:creationId xmlns:a16="http://schemas.microsoft.com/office/drawing/2014/main" id="{A9FF3F5F-C738-E0AE-FD36-CFEF665D88F7}"/>
              </a:ext>
            </a:extLst>
          </p:cNvPr>
          <p:cNvCxnSpPr/>
          <p:nvPr/>
        </p:nvCxnSpPr>
        <p:spPr>
          <a:xfrm>
            <a:off x="3374873" y="2320776"/>
            <a:ext cx="2063262"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cxnSp>
        <p:nvCxnSpPr>
          <p:cNvPr id="10" name="Straight Arrow Connector 9">
            <a:extLst>
              <a:ext uri="{FF2B5EF4-FFF2-40B4-BE49-F238E27FC236}">
                <a16:creationId xmlns:a16="http://schemas.microsoft.com/office/drawing/2014/main" id="{28A358B7-C327-5BB6-08F4-888D8735A53F}"/>
              </a:ext>
            </a:extLst>
          </p:cNvPr>
          <p:cNvCxnSpPr/>
          <p:nvPr/>
        </p:nvCxnSpPr>
        <p:spPr>
          <a:xfrm>
            <a:off x="3374873" y="3295707"/>
            <a:ext cx="2063262"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cxnSp>
        <p:nvCxnSpPr>
          <p:cNvPr id="12" name="Straight Arrow Connector 11">
            <a:extLst>
              <a:ext uri="{FF2B5EF4-FFF2-40B4-BE49-F238E27FC236}">
                <a16:creationId xmlns:a16="http://schemas.microsoft.com/office/drawing/2014/main" id="{A04FE499-1C4B-B206-F95D-56721E62DA70}"/>
              </a:ext>
            </a:extLst>
          </p:cNvPr>
          <p:cNvCxnSpPr/>
          <p:nvPr/>
        </p:nvCxnSpPr>
        <p:spPr>
          <a:xfrm>
            <a:off x="3363789" y="4403019"/>
            <a:ext cx="2063262"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sp>
        <p:nvSpPr>
          <p:cNvPr id="13" name="Rectangle 12">
            <a:extLst>
              <a:ext uri="{FF2B5EF4-FFF2-40B4-BE49-F238E27FC236}">
                <a16:creationId xmlns:a16="http://schemas.microsoft.com/office/drawing/2014/main" id="{BF9BDE02-69CC-2353-E9D8-B5ED147148D3}"/>
              </a:ext>
            </a:extLst>
          </p:cNvPr>
          <p:cNvSpPr/>
          <p:nvPr/>
        </p:nvSpPr>
        <p:spPr>
          <a:xfrm>
            <a:off x="5736756" y="1737582"/>
            <a:ext cx="4016844" cy="87179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solidFill>
                  <a:schemeClr val="tx1"/>
                </a:solidFill>
                <a:latin typeface="Times New Roman" panose="02020603050405020304" pitchFamily="18" charset="0"/>
                <a:cs typeface="Times New Roman" panose="02020603050405020304" pitchFamily="18" charset="0"/>
              </a:rPr>
              <a:t>Stop the car, will wait for 10 seconds then turn back</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6BC9EC51-A0CC-2494-FBA6-08D764F29D69}"/>
              </a:ext>
            </a:extLst>
          </p:cNvPr>
          <p:cNvSpPr/>
          <p:nvPr/>
        </p:nvSpPr>
        <p:spPr>
          <a:xfrm>
            <a:off x="5736756" y="2879536"/>
            <a:ext cx="4016844" cy="77000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solidFill>
                  <a:schemeClr val="tx1"/>
                </a:solidFill>
                <a:latin typeface="Times New Roman" panose="02020603050405020304" pitchFamily="18" charset="0"/>
                <a:cs typeface="Times New Roman" panose="02020603050405020304" pitchFamily="18" charset="0"/>
              </a:rPr>
              <a:t>Slow the car</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25F222B1-3E18-85C3-E343-C96A91BC31CA}"/>
              </a:ext>
            </a:extLst>
          </p:cNvPr>
          <p:cNvSpPr/>
          <p:nvPr/>
        </p:nvSpPr>
        <p:spPr>
          <a:xfrm>
            <a:off x="5736756" y="3996550"/>
            <a:ext cx="4016844" cy="871794"/>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solidFill>
                  <a:schemeClr val="tx1"/>
                </a:solidFill>
                <a:latin typeface="Times New Roman" panose="02020603050405020304" pitchFamily="18" charset="0"/>
                <a:cs typeface="Times New Roman" panose="02020603050405020304" pitchFamily="18" charset="0"/>
              </a:rPr>
              <a:t>Will tell the car to run after being stopped by red light</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4D68DEE9-9C54-430F-0371-2BEB6803A25B}"/>
              </a:ext>
            </a:extLst>
          </p:cNvPr>
          <p:cNvSpPr/>
          <p:nvPr/>
        </p:nvSpPr>
        <p:spPr>
          <a:xfrm>
            <a:off x="6096000" y="5599989"/>
            <a:ext cx="3531704" cy="871794"/>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solidFill>
                  <a:schemeClr val="tx1"/>
                </a:solidFill>
                <a:latin typeface="Times New Roman" panose="02020603050405020304" pitchFamily="18" charset="0"/>
                <a:cs typeface="Times New Roman" panose="02020603050405020304" pitchFamily="18" charset="0"/>
              </a:rPr>
              <a:t>Quad RGB sensor will check the colour of the sign under it to perform action accordingly  </a:t>
            </a:r>
            <a:endParaRPr lang="en-US" dirty="0">
              <a:solidFill>
                <a:schemeClr val="tx1"/>
              </a:solidFill>
              <a:latin typeface="Times New Roman" panose="02020603050405020304" pitchFamily="18" charset="0"/>
              <a:cs typeface="Times New Roman" panose="02020603050405020304" pitchFamily="18" charset="0"/>
            </a:endParaRPr>
          </a:p>
        </p:txBody>
      </p:sp>
      <p:pic>
        <p:nvPicPr>
          <p:cNvPr id="17" name="Picture 16">
            <a:extLst>
              <a:ext uri="{FF2B5EF4-FFF2-40B4-BE49-F238E27FC236}">
                <a16:creationId xmlns:a16="http://schemas.microsoft.com/office/drawing/2014/main" id="{BC541ABF-84CA-1851-1325-4C7AADFDF6B0}"/>
              </a:ext>
            </a:extLst>
          </p:cNvPr>
          <p:cNvPicPr>
            <a:picLocks noChangeAspect="1"/>
          </p:cNvPicPr>
          <p:nvPr/>
        </p:nvPicPr>
        <p:blipFill>
          <a:blip r:embed="rId5"/>
          <a:stretch>
            <a:fillRect/>
          </a:stretch>
        </p:blipFill>
        <p:spPr>
          <a:xfrm>
            <a:off x="873710" y="5377950"/>
            <a:ext cx="3815521" cy="1315872"/>
          </a:xfrm>
          <a:prstGeom prst="rect">
            <a:avLst/>
          </a:prstGeom>
          <a:ln w="28575">
            <a:solidFill>
              <a:schemeClr val="tx1"/>
            </a:solidFill>
          </a:ln>
        </p:spPr>
      </p:pic>
      <p:cxnSp>
        <p:nvCxnSpPr>
          <p:cNvPr id="18" name="Straight Arrow Connector 17">
            <a:extLst>
              <a:ext uri="{FF2B5EF4-FFF2-40B4-BE49-F238E27FC236}">
                <a16:creationId xmlns:a16="http://schemas.microsoft.com/office/drawing/2014/main" id="{3D6F1287-8290-FB90-0CDB-464FD8D919C4}"/>
              </a:ext>
            </a:extLst>
          </p:cNvPr>
          <p:cNvCxnSpPr>
            <a:cxnSpLocks/>
          </p:cNvCxnSpPr>
          <p:nvPr/>
        </p:nvCxnSpPr>
        <p:spPr>
          <a:xfrm>
            <a:off x="4794004" y="6075754"/>
            <a:ext cx="942752" cy="0"/>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pic>
        <p:nvPicPr>
          <p:cNvPr id="6" name="Picture 5">
            <a:extLst>
              <a:ext uri="{FF2B5EF4-FFF2-40B4-BE49-F238E27FC236}">
                <a16:creationId xmlns:a16="http://schemas.microsoft.com/office/drawing/2014/main" id="{EBDF94C1-4188-FB73-AF15-BF0E97C70D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53600" y="3915450"/>
            <a:ext cx="2283070" cy="22830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11605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72BBB3-CC18-226D-024A-7D4B4D257F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8D6E5C-33A3-6DC8-C3BD-57B60CF4B578}"/>
              </a:ext>
            </a:extLst>
          </p:cNvPr>
          <p:cNvSpPr>
            <a:spLocks noGrp="1"/>
          </p:cNvSpPr>
          <p:nvPr>
            <p:ph type="title"/>
          </p:nvPr>
        </p:nvSpPr>
        <p:spPr>
          <a:xfrm>
            <a:off x="1654591" y="159380"/>
            <a:ext cx="10972800" cy="871795"/>
          </a:xfrm>
        </p:spPr>
        <p:txBody>
          <a:bodyPr>
            <a:normAutofit/>
          </a:bodyPr>
          <a:lstStyle/>
          <a:p>
            <a:r>
              <a:rPr lang="en-GB" sz="4400" dirty="0">
                <a:latin typeface="Times New Roman" panose="02020603050405020304" pitchFamily="18" charset="0"/>
                <a:cs typeface="Times New Roman" panose="02020603050405020304" pitchFamily="18" charset="0"/>
              </a:rPr>
              <a:t>Implementation</a:t>
            </a:r>
            <a:endParaRPr lang="en-AU" sz="4400" dirty="0">
              <a:latin typeface="Times New Roman" panose="02020603050405020304" pitchFamily="18" charset="0"/>
              <a:cs typeface="Times New Roman" panose="02020603050405020304" pitchFamily="18" charset="0"/>
            </a:endParaRPr>
          </a:p>
        </p:txBody>
      </p:sp>
      <p:sp>
        <p:nvSpPr>
          <p:cNvPr id="7" name="Minus Sign 6">
            <a:extLst>
              <a:ext uri="{FF2B5EF4-FFF2-40B4-BE49-F238E27FC236}">
                <a16:creationId xmlns:a16="http://schemas.microsoft.com/office/drawing/2014/main" id="{66E426BB-3B04-DEEC-EDE2-B5AFA6493C90}"/>
              </a:ext>
            </a:extLst>
          </p:cNvPr>
          <p:cNvSpPr/>
          <p:nvPr/>
        </p:nvSpPr>
        <p:spPr>
          <a:xfrm>
            <a:off x="10618432" y="1664032"/>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512320D9-C618-ABDC-5A37-E2AA4D1420EE}"/>
              </a:ext>
            </a:extLst>
          </p:cNvPr>
          <p:cNvSpPr/>
          <p:nvPr/>
        </p:nvSpPr>
        <p:spPr>
          <a:xfrm>
            <a:off x="10866910" y="1530739"/>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441EEAF5-0E2C-EA5A-E59C-BE07F9D0D758}"/>
              </a:ext>
            </a:extLst>
          </p:cNvPr>
          <p:cNvSpPr/>
          <p:nvPr/>
        </p:nvSpPr>
        <p:spPr>
          <a:xfrm>
            <a:off x="10369954" y="1791365"/>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3" name="Picture 2">
            <a:extLst>
              <a:ext uri="{FF2B5EF4-FFF2-40B4-BE49-F238E27FC236}">
                <a16:creationId xmlns:a16="http://schemas.microsoft.com/office/drawing/2014/main" id="{82F25659-9D78-D0EE-2B66-C4C7BE57E1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Python - Wikiversity">
            <a:extLst>
              <a:ext uri="{FF2B5EF4-FFF2-40B4-BE49-F238E27FC236}">
                <a16:creationId xmlns:a16="http://schemas.microsoft.com/office/drawing/2014/main" id="{308B3FA1-17CE-BD44-75F9-4F7ACC600F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1926" y="2360260"/>
            <a:ext cx="2955510" cy="295551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3076" name="Picture 4" descr="mBlock - Tải xuống và Cài đặt miễn phí trên Windows | Microsoft Store">
            <a:extLst>
              <a:ext uri="{FF2B5EF4-FFF2-40B4-BE49-F238E27FC236}">
                <a16:creationId xmlns:a16="http://schemas.microsoft.com/office/drawing/2014/main" id="{4AF636AB-048B-A93A-C3B1-020396BC56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89944" y="2373856"/>
            <a:ext cx="2955510" cy="295551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3078" name="Picture 6" descr="What is CyberPi – Makeblock Help Center">
            <a:extLst>
              <a:ext uri="{FF2B5EF4-FFF2-40B4-BE49-F238E27FC236}">
                <a16:creationId xmlns:a16="http://schemas.microsoft.com/office/drawing/2014/main" id="{30D7040B-C87D-D732-9749-9FC9B6C0A7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53046" y="2360260"/>
            <a:ext cx="3717028" cy="2969106"/>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11" name="Straight Arrow Connector 10">
            <a:extLst>
              <a:ext uri="{FF2B5EF4-FFF2-40B4-BE49-F238E27FC236}">
                <a16:creationId xmlns:a16="http://schemas.microsoft.com/office/drawing/2014/main" id="{317A84A0-EEB1-7222-E0D4-5CC05C16C4F2}"/>
              </a:ext>
            </a:extLst>
          </p:cNvPr>
          <p:cNvCxnSpPr>
            <a:cxnSpLocks/>
          </p:cNvCxnSpPr>
          <p:nvPr/>
        </p:nvCxnSpPr>
        <p:spPr>
          <a:xfrm flipV="1">
            <a:off x="3229893" y="3734502"/>
            <a:ext cx="1048919" cy="1"/>
          </a:xfrm>
          <a:prstGeom prst="straightConnector1">
            <a:avLst/>
          </a:prstGeom>
          <a:ln w="57150">
            <a:headEnd type="triangle"/>
            <a:tailEnd type="triangle"/>
          </a:ln>
        </p:spPr>
        <p:style>
          <a:lnRef idx="2">
            <a:schemeClr val="dk1"/>
          </a:lnRef>
          <a:fillRef idx="0">
            <a:schemeClr val="dk1"/>
          </a:fillRef>
          <a:effectRef idx="1">
            <a:schemeClr val="dk1"/>
          </a:effectRef>
          <a:fontRef idx="minor">
            <a:schemeClr val="tx1"/>
          </a:fontRef>
        </p:style>
      </p:cxnSp>
      <p:cxnSp>
        <p:nvCxnSpPr>
          <p:cNvPr id="12" name="Straight Arrow Connector 11">
            <a:extLst>
              <a:ext uri="{FF2B5EF4-FFF2-40B4-BE49-F238E27FC236}">
                <a16:creationId xmlns:a16="http://schemas.microsoft.com/office/drawing/2014/main" id="{BE288340-1B22-552B-D48F-6BCA3BB18557}"/>
              </a:ext>
            </a:extLst>
          </p:cNvPr>
          <p:cNvCxnSpPr>
            <a:cxnSpLocks/>
          </p:cNvCxnSpPr>
          <p:nvPr/>
        </p:nvCxnSpPr>
        <p:spPr>
          <a:xfrm flipV="1">
            <a:off x="7245454" y="3734501"/>
            <a:ext cx="1048919" cy="1"/>
          </a:xfrm>
          <a:prstGeom prst="straightConnector1">
            <a:avLst/>
          </a:prstGeom>
          <a:ln w="57150">
            <a:headEnd type="triangle"/>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755621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D8E9DB-0205-FEC0-70E9-1371504B32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BED144-88F0-D5FD-811F-74C1C2263AD4}"/>
              </a:ext>
            </a:extLst>
          </p:cNvPr>
          <p:cNvSpPr>
            <a:spLocks noGrp="1"/>
          </p:cNvSpPr>
          <p:nvPr>
            <p:ph type="title"/>
          </p:nvPr>
        </p:nvSpPr>
        <p:spPr>
          <a:xfrm>
            <a:off x="1654591" y="159380"/>
            <a:ext cx="10972800" cy="871795"/>
          </a:xfrm>
        </p:spPr>
        <p:txBody>
          <a:bodyPr>
            <a:normAutofit/>
          </a:bodyPr>
          <a:lstStyle/>
          <a:p>
            <a:r>
              <a:rPr lang="en-GB" sz="4000" dirty="0">
                <a:latin typeface="Times New Roman" panose="02020603050405020304" pitchFamily="18" charset="0"/>
                <a:cs typeface="Times New Roman" panose="02020603050405020304" pitchFamily="18" charset="0"/>
              </a:rPr>
              <a:t>In-Detailed Values for Implementation</a:t>
            </a:r>
            <a:endParaRPr lang="en-AU" sz="4000" dirty="0">
              <a:latin typeface="Times New Roman" panose="02020603050405020304" pitchFamily="18" charset="0"/>
              <a:cs typeface="Times New Roman" panose="02020603050405020304" pitchFamily="18" charset="0"/>
            </a:endParaRPr>
          </a:p>
        </p:txBody>
      </p:sp>
      <p:sp>
        <p:nvSpPr>
          <p:cNvPr id="7" name="Minus Sign 6">
            <a:extLst>
              <a:ext uri="{FF2B5EF4-FFF2-40B4-BE49-F238E27FC236}">
                <a16:creationId xmlns:a16="http://schemas.microsoft.com/office/drawing/2014/main" id="{8272F63B-B079-F9C5-6C2A-F07B3A8834C7}"/>
              </a:ext>
            </a:extLst>
          </p:cNvPr>
          <p:cNvSpPr/>
          <p:nvPr/>
        </p:nvSpPr>
        <p:spPr>
          <a:xfrm>
            <a:off x="10618432" y="1664032"/>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E6D463B3-5B09-4BBA-A385-0330C8E10676}"/>
              </a:ext>
            </a:extLst>
          </p:cNvPr>
          <p:cNvSpPr/>
          <p:nvPr/>
        </p:nvSpPr>
        <p:spPr>
          <a:xfrm>
            <a:off x="10866910" y="1530739"/>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9E0832A9-C1F7-BE7D-0F00-999A65697F04}"/>
              </a:ext>
            </a:extLst>
          </p:cNvPr>
          <p:cNvSpPr/>
          <p:nvPr/>
        </p:nvSpPr>
        <p:spPr>
          <a:xfrm>
            <a:off x="10369954" y="1791365"/>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3" name="Picture 2">
            <a:extLst>
              <a:ext uri="{FF2B5EF4-FFF2-40B4-BE49-F238E27FC236}">
                <a16:creationId xmlns:a16="http://schemas.microsoft.com/office/drawing/2014/main" id="{7E1C7956-1029-B954-2D0C-B6698FA8EE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3" name="Table 12">
            <a:extLst>
              <a:ext uri="{FF2B5EF4-FFF2-40B4-BE49-F238E27FC236}">
                <a16:creationId xmlns:a16="http://schemas.microsoft.com/office/drawing/2014/main" id="{267DDC32-31DD-4FF4-8966-5AB3AE82BC1B}"/>
              </a:ext>
            </a:extLst>
          </p:cNvPr>
          <p:cNvGraphicFramePr>
            <a:graphicFrameLocks noGrp="1"/>
          </p:cNvGraphicFramePr>
          <p:nvPr>
            <p:extLst>
              <p:ext uri="{D42A27DB-BD31-4B8C-83A1-F6EECF244321}">
                <p14:modId xmlns:p14="http://schemas.microsoft.com/office/powerpoint/2010/main" val="1257438283"/>
              </p:ext>
            </p:extLst>
          </p:nvPr>
        </p:nvGraphicFramePr>
        <p:xfrm>
          <a:off x="609600" y="2337456"/>
          <a:ext cx="10972799" cy="2560320"/>
        </p:xfrm>
        <a:graphic>
          <a:graphicData uri="http://schemas.openxmlformats.org/drawingml/2006/table">
            <a:tbl>
              <a:tblPr/>
              <a:tblGrid>
                <a:gridCol w="3122428">
                  <a:extLst>
                    <a:ext uri="{9D8B030D-6E8A-4147-A177-3AD203B41FA5}">
                      <a16:colId xmlns:a16="http://schemas.microsoft.com/office/drawing/2014/main" val="3718286999"/>
                    </a:ext>
                  </a:extLst>
                </a:gridCol>
                <a:gridCol w="3238115">
                  <a:extLst>
                    <a:ext uri="{9D8B030D-6E8A-4147-A177-3AD203B41FA5}">
                      <a16:colId xmlns:a16="http://schemas.microsoft.com/office/drawing/2014/main" val="1518515098"/>
                    </a:ext>
                  </a:extLst>
                </a:gridCol>
                <a:gridCol w="4612256">
                  <a:extLst>
                    <a:ext uri="{9D8B030D-6E8A-4147-A177-3AD203B41FA5}">
                      <a16:colId xmlns:a16="http://schemas.microsoft.com/office/drawing/2014/main" val="442538379"/>
                    </a:ext>
                  </a:extLst>
                </a:gridCol>
              </a:tblGrid>
              <a:tr h="0">
                <a:tc>
                  <a:txBody>
                    <a:bodyPr/>
                    <a:lstStyle/>
                    <a:p>
                      <a:r>
                        <a:rPr lang="en-US" b="1" dirty="0">
                          <a:latin typeface="Times New Roman" panose="02020603050405020304" pitchFamily="18" charset="0"/>
                          <a:cs typeface="Times New Roman" panose="02020603050405020304" pitchFamily="18" charset="0"/>
                        </a:rPr>
                        <a:t>Parameter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1" dirty="0">
                          <a:latin typeface="Times New Roman" panose="02020603050405020304" pitchFamily="18" charset="0"/>
                          <a:cs typeface="Times New Roman" panose="02020603050405020304" pitchFamily="18" charset="0"/>
                        </a:rPr>
                        <a:t>Value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1" dirty="0">
                          <a:latin typeface="Times New Roman" panose="02020603050405020304" pitchFamily="18" charset="0"/>
                          <a:cs typeface="Times New Roman" panose="02020603050405020304" pitchFamily="18" charset="0"/>
                        </a:rPr>
                        <a:t>Purpose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9922293"/>
                  </a:ext>
                </a:extLst>
              </a:tr>
              <a:tr h="0">
                <a:tc>
                  <a:txBody>
                    <a:bodyPr/>
                    <a:lstStyle/>
                    <a:p>
                      <a:r>
                        <a:rPr lang="en-US" b="1" dirty="0" err="1">
                          <a:latin typeface="Times New Roman" panose="02020603050405020304" pitchFamily="18" charset="0"/>
                          <a:cs typeface="Times New Roman" panose="02020603050405020304" pitchFamily="18" charset="0"/>
                        </a:rPr>
                        <a:t>base_power</a:t>
                      </a:r>
                      <a:endParaRPr lang="en-US" b="1"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30% PWM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Normal speed (~0.25 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69217489"/>
                  </a:ext>
                </a:extLst>
              </a:tr>
              <a:tr h="0">
                <a:tc>
                  <a:txBody>
                    <a:bodyPr/>
                    <a:lstStyle/>
                    <a:p>
                      <a:r>
                        <a:rPr lang="en-US" b="1" dirty="0" err="1">
                          <a:latin typeface="Times New Roman" panose="02020603050405020304" pitchFamily="18" charset="0"/>
                          <a:cs typeface="Times New Roman" panose="02020603050405020304" pitchFamily="18" charset="0"/>
                        </a:rPr>
                        <a:t>base_power</a:t>
                      </a:r>
                      <a:r>
                        <a:rPr lang="en-US" b="1" dirty="0">
                          <a:latin typeface="Times New Roman" panose="02020603050405020304" pitchFamily="18" charset="0"/>
                          <a:cs typeface="Times New Roman" panose="02020603050405020304" pitchFamily="18" charset="0"/>
                        </a:rPr>
                        <a:t> slow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25% PWM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Caution zone speed (~0.20 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8030610"/>
                  </a:ext>
                </a:extLst>
              </a:tr>
              <a:tr h="0">
                <a:tc>
                  <a:txBody>
                    <a:bodyPr/>
                    <a:lstStyle/>
                    <a:p>
                      <a:r>
                        <a:rPr lang="en-US" b="1" dirty="0" err="1">
                          <a:latin typeface="Times New Roman" panose="02020603050405020304" pitchFamily="18" charset="0"/>
                          <a:cs typeface="Times New Roman" panose="02020603050405020304" pitchFamily="18" charset="0"/>
                        </a:rPr>
                        <a:t>k_p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0.3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Proportional gain for smooth steering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81909006"/>
                  </a:ext>
                </a:extLst>
              </a:tr>
              <a:tr h="0">
                <a:tc>
                  <a:txBody>
                    <a:bodyPr/>
                    <a:lstStyle/>
                    <a:p>
                      <a:r>
                        <a:rPr lang="en-US" b="1" dirty="0">
                          <a:latin typeface="Times New Roman" panose="02020603050405020304" pitchFamily="18" charset="0"/>
                          <a:cs typeface="Times New Roman" panose="02020603050405020304" pitchFamily="18" charset="0"/>
                        </a:rPr>
                        <a:t>Obstacle threshold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15 cm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Safe stopping distance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2811073"/>
                  </a:ext>
                </a:extLst>
              </a:tr>
              <a:tr h="0">
                <a:tc>
                  <a:txBody>
                    <a:bodyPr/>
                    <a:lstStyle/>
                    <a:p>
                      <a:r>
                        <a:rPr lang="en-US" b="1" dirty="0">
                          <a:latin typeface="Times New Roman" panose="02020603050405020304" pitchFamily="18" charset="0"/>
                          <a:cs typeface="Times New Roman" panose="02020603050405020304" pitchFamily="18" charset="0"/>
                        </a:rPr>
                        <a:t>Timeout duration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10 seconds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Before rerouting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74496392"/>
                  </a:ext>
                </a:extLst>
              </a:tr>
              <a:tr h="0">
                <a:tc>
                  <a:txBody>
                    <a:bodyPr/>
                    <a:lstStyle/>
                    <a:p>
                      <a:r>
                        <a:rPr lang="en-US" b="1" dirty="0">
                          <a:latin typeface="Times New Roman" panose="02020603050405020304" pitchFamily="18" charset="0"/>
                          <a:cs typeface="Times New Roman" panose="02020603050405020304" pitchFamily="18" charset="0"/>
                        </a:rPr>
                        <a:t>Turn angle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190°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Prevents re-entering same blocked path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47991399"/>
                  </a:ext>
                </a:extLst>
              </a:tr>
            </a:tbl>
          </a:graphicData>
        </a:graphic>
      </p:graphicFrame>
      <p:sp>
        <p:nvSpPr>
          <p:cNvPr id="4" name="Minus Sign 3">
            <a:extLst>
              <a:ext uri="{FF2B5EF4-FFF2-40B4-BE49-F238E27FC236}">
                <a16:creationId xmlns:a16="http://schemas.microsoft.com/office/drawing/2014/main" id="{8E61EBE3-446E-6236-BB3F-97CEC1C047AC}"/>
              </a:ext>
            </a:extLst>
          </p:cNvPr>
          <p:cNvSpPr/>
          <p:nvPr/>
        </p:nvSpPr>
        <p:spPr>
          <a:xfrm>
            <a:off x="10028960" y="4697654"/>
            <a:ext cx="1418238" cy="1750781"/>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5" name="Minus Sign 4">
            <a:extLst>
              <a:ext uri="{FF2B5EF4-FFF2-40B4-BE49-F238E27FC236}">
                <a16:creationId xmlns:a16="http://schemas.microsoft.com/office/drawing/2014/main" id="{C26018F0-61B7-4D88-58FB-7EDF90797297}"/>
              </a:ext>
            </a:extLst>
          </p:cNvPr>
          <p:cNvSpPr/>
          <p:nvPr/>
        </p:nvSpPr>
        <p:spPr>
          <a:xfrm>
            <a:off x="10277438" y="4564361"/>
            <a:ext cx="1418238" cy="1750781"/>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6" name="Minus Sign 5">
            <a:extLst>
              <a:ext uri="{FF2B5EF4-FFF2-40B4-BE49-F238E27FC236}">
                <a16:creationId xmlns:a16="http://schemas.microsoft.com/office/drawing/2014/main" id="{3840A146-1DC0-F7FF-DFDE-DDC01FAB3E30}"/>
              </a:ext>
            </a:extLst>
          </p:cNvPr>
          <p:cNvSpPr/>
          <p:nvPr/>
        </p:nvSpPr>
        <p:spPr>
          <a:xfrm>
            <a:off x="9780482" y="4824987"/>
            <a:ext cx="1418238" cy="1707649"/>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Tree>
    <p:extLst>
      <p:ext uri="{BB962C8B-B14F-4D97-AF65-F5344CB8AC3E}">
        <p14:creationId xmlns:p14="http://schemas.microsoft.com/office/powerpoint/2010/main" val="38120717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CE42B4-9C42-2A6B-B680-4318C5396F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029717-3C09-778F-CCCA-AF22618F3C36}"/>
              </a:ext>
            </a:extLst>
          </p:cNvPr>
          <p:cNvSpPr>
            <a:spLocks noGrp="1"/>
          </p:cNvSpPr>
          <p:nvPr>
            <p:ph type="title"/>
          </p:nvPr>
        </p:nvSpPr>
        <p:spPr>
          <a:xfrm>
            <a:off x="1654591" y="159380"/>
            <a:ext cx="10972800" cy="871795"/>
          </a:xfrm>
        </p:spPr>
        <p:txBody>
          <a:bodyPr>
            <a:normAutofit/>
          </a:bodyPr>
          <a:lstStyle/>
          <a:p>
            <a:r>
              <a:rPr lang="en-GB" sz="4400" dirty="0">
                <a:latin typeface="Times New Roman" panose="02020603050405020304" pitchFamily="18" charset="0"/>
                <a:cs typeface="Times New Roman" panose="02020603050405020304" pitchFamily="18" charset="0"/>
              </a:rPr>
              <a:t>Creative Addon</a:t>
            </a:r>
            <a:endParaRPr lang="en-AU" sz="4400" dirty="0">
              <a:latin typeface="Times New Roman" panose="02020603050405020304" pitchFamily="18" charset="0"/>
              <a:cs typeface="Times New Roman" panose="02020603050405020304" pitchFamily="18" charset="0"/>
            </a:endParaRPr>
          </a:p>
        </p:txBody>
      </p:sp>
      <p:sp>
        <p:nvSpPr>
          <p:cNvPr id="7" name="Minus Sign 6">
            <a:extLst>
              <a:ext uri="{FF2B5EF4-FFF2-40B4-BE49-F238E27FC236}">
                <a16:creationId xmlns:a16="http://schemas.microsoft.com/office/drawing/2014/main" id="{2A4B982D-FF61-57B0-D1FE-750147E66E4C}"/>
              </a:ext>
            </a:extLst>
          </p:cNvPr>
          <p:cNvSpPr/>
          <p:nvPr/>
        </p:nvSpPr>
        <p:spPr>
          <a:xfrm>
            <a:off x="10618432" y="1664032"/>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01BB8A54-AECA-6C10-50C1-073BF76E2B49}"/>
              </a:ext>
            </a:extLst>
          </p:cNvPr>
          <p:cNvSpPr/>
          <p:nvPr/>
        </p:nvSpPr>
        <p:spPr>
          <a:xfrm>
            <a:off x="10866910" y="1530739"/>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3677C01B-B7F8-5648-77A4-57BAB318E3DF}"/>
              </a:ext>
            </a:extLst>
          </p:cNvPr>
          <p:cNvSpPr/>
          <p:nvPr/>
        </p:nvSpPr>
        <p:spPr>
          <a:xfrm>
            <a:off x="10369954" y="1791365"/>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3" name="Picture 2">
            <a:extLst>
              <a:ext uri="{FF2B5EF4-FFF2-40B4-BE49-F238E27FC236}">
                <a16:creationId xmlns:a16="http://schemas.microsoft.com/office/drawing/2014/main" id="{8BA3934E-B9C0-5791-E8F4-FD04A83B83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3">
            <a:extLst>
              <a:ext uri="{FF2B5EF4-FFF2-40B4-BE49-F238E27FC236}">
                <a16:creationId xmlns:a16="http://schemas.microsoft.com/office/drawing/2014/main" id="{040DB43D-F301-6CB3-F986-02D98816C444}"/>
              </a:ext>
            </a:extLst>
          </p:cNvPr>
          <p:cNvGraphicFramePr>
            <a:graphicFrameLocks noGrp="1"/>
          </p:cNvGraphicFramePr>
          <p:nvPr>
            <p:extLst>
              <p:ext uri="{D42A27DB-BD31-4B8C-83A1-F6EECF244321}">
                <p14:modId xmlns:p14="http://schemas.microsoft.com/office/powerpoint/2010/main" val="3384989497"/>
              </p:ext>
            </p:extLst>
          </p:nvPr>
        </p:nvGraphicFramePr>
        <p:xfrm>
          <a:off x="603229" y="2549829"/>
          <a:ext cx="10972800" cy="2103120"/>
        </p:xfrm>
        <a:graphic>
          <a:graphicData uri="http://schemas.openxmlformats.org/drawingml/2006/table">
            <a:tbl>
              <a:tblPr/>
              <a:tblGrid>
                <a:gridCol w="2091070">
                  <a:extLst>
                    <a:ext uri="{9D8B030D-6E8A-4147-A177-3AD203B41FA5}">
                      <a16:colId xmlns:a16="http://schemas.microsoft.com/office/drawing/2014/main" val="3930226721"/>
                    </a:ext>
                  </a:extLst>
                </a:gridCol>
                <a:gridCol w="3395330">
                  <a:extLst>
                    <a:ext uri="{9D8B030D-6E8A-4147-A177-3AD203B41FA5}">
                      <a16:colId xmlns:a16="http://schemas.microsoft.com/office/drawing/2014/main" val="2086334858"/>
                    </a:ext>
                  </a:extLst>
                </a:gridCol>
                <a:gridCol w="2743200">
                  <a:extLst>
                    <a:ext uri="{9D8B030D-6E8A-4147-A177-3AD203B41FA5}">
                      <a16:colId xmlns:a16="http://schemas.microsoft.com/office/drawing/2014/main" val="1850058947"/>
                    </a:ext>
                  </a:extLst>
                </a:gridCol>
                <a:gridCol w="2743200">
                  <a:extLst>
                    <a:ext uri="{9D8B030D-6E8A-4147-A177-3AD203B41FA5}">
                      <a16:colId xmlns:a16="http://schemas.microsoft.com/office/drawing/2014/main" val="3160622533"/>
                    </a:ext>
                  </a:extLst>
                </a:gridCol>
              </a:tblGrid>
              <a:tr h="0">
                <a:tc>
                  <a:txBody>
                    <a:bodyPr/>
                    <a:lstStyle/>
                    <a:p>
                      <a:r>
                        <a:rPr lang="en-US" b="1" dirty="0">
                          <a:latin typeface="Times New Roman" panose="02020603050405020304" pitchFamily="18" charset="0"/>
                          <a:cs typeface="Times New Roman" panose="02020603050405020304" pitchFamily="18" charset="0"/>
                        </a:rPr>
                        <a:t>Color Detected</a:t>
                      </a:r>
                      <a:endParaRPr lang="en-US"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1">
                          <a:latin typeface="Times New Roman" panose="02020603050405020304" pitchFamily="18" charset="0"/>
                          <a:cs typeface="Times New Roman" panose="02020603050405020304" pitchFamily="18" charset="0"/>
                        </a:rPr>
                        <a:t>Action</a:t>
                      </a:r>
                      <a:endParaRPr lang="en-US">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1">
                          <a:latin typeface="Times New Roman" panose="02020603050405020304" pitchFamily="18" charset="0"/>
                          <a:cs typeface="Times New Roman" panose="02020603050405020304" pitchFamily="18" charset="0"/>
                        </a:rPr>
                        <a:t>LED Feedback</a:t>
                      </a:r>
                      <a:endParaRPr lang="en-US">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1">
                          <a:latin typeface="Times New Roman" panose="02020603050405020304" pitchFamily="18" charset="0"/>
                          <a:cs typeface="Times New Roman" panose="02020603050405020304" pitchFamily="18" charset="0"/>
                        </a:rPr>
                        <a:t>Sound</a:t>
                      </a:r>
                      <a:endParaRPr lang="en-US">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93218316"/>
                  </a:ext>
                </a:extLst>
              </a:tr>
              <a:tr h="0">
                <a:tc>
                  <a:txBody>
                    <a:bodyPr/>
                    <a:lstStyle/>
                    <a:p>
                      <a:r>
                        <a:rPr lang="en-US" b="1" dirty="0">
                          <a:latin typeface="Times New Roman" panose="02020603050405020304" pitchFamily="18" charset="0"/>
                          <a:cs typeface="Times New Roman" panose="02020603050405020304" pitchFamily="18" charset="0"/>
                        </a:rPr>
                        <a:t>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atin typeface="Times New Roman" panose="02020603050405020304" pitchFamily="18" charset="0"/>
                          <a:cs typeface="Times New Roman" panose="02020603050405020304" pitchFamily="18" charset="0"/>
                        </a:rPr>
                        <a:t>Stop completely, wait for green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atin typeface="Times New Roman" panose="02020603050405020304" pitchFamily="18" charset="0"/>
                          <a:cs typeface="Times New Roman" panose="02020603050405020304" pitchFamily="18" charset="0"/>
                        </a:rPr>
                        <a:t>261 Hz tone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7648833"/>
                  </a:ext>
                </a:extLst>
              </a:tr>
              <a:tr h="0">
                <a:tc>
                  <a:txBody>
                    <a:bodyPr/>
                    <a:lstStyle/>
                    <a:p>
                      <a:r>
                        <a:rPr lang="en-US" b="1" dirty="0">
                          <a:latin typeface="Times New Roman" panose="02020603050405020304" pitchFamily="18" charset="0"/>
                          <a:cs typeface="Times New Roman" panose="02020603050405020304" pitchFamily="18" charset="0"/>
                        </a:rPr>
                        <a:t>Green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atin typeface="Times New Roman" panose="02020603050405020304" pitchFamily="18" charset="0"/>
                          <a:cs typeface="Times New Roman" panose="02020603050405020304" pitchFamily="18" charset="0"/>
                        </a:rPr>
                        <a:t>Resume motion at 30% PWM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Green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atin typeface="Times New Roman" panose="02020603050405020304" pitchFamily="18" charset="0"/>
                          <a:cs typeface="Times New Roman" panose="02020603050405020304" pitchFamily="18" charset="0"/>
                        </a:rPr>
                        <a:t>659 Hz tone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21904106"/>
                  </a:ext>
                </a:extLst>
              </a:tr>
              <a:tr h="0">
                <a:tc>
                  <a:txBody>
                    <a:bodyPr/>
                    <a:lstStyle/>
                    <a:p>
                      <a:r>
                        <a:rPr lang="en-US" b="1">
                          <a:latin typeface="Times New Roman" panose="02020603050405020304" pitchFamily="18" charset="0"/>
                          <a:cs typeface="Times New Roman" panose="02020603050405020304" pitchFamily="18" charset="0"/>
                        </a:rPr>
                        <a:t>Yellow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atin typeface="Times New Roman" panose="02020603050405020304" pitchFamily="18" charset="0"/>
                          <a:cs typeface="Times New Roman" panose="02020603050405020304" pitchFamily="18" charset="0"/>
                        </a:rPr>
                        <a:t>Slow to 25% PWM for 5 seconds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Yellow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atin typeface="Times New Roman" panose="02020603050405020304" pitchFamily="18" charset="0"/>
                          <a:cs typeface="Times New Roman" panose="02020603050405020304" pitchFamily="18" charset="0"/>
                        </a:rPr>
                        <a:t>294 Hz tone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91593992"/>
                  </a:ext>
                </a:extLst>
              </a:tr>
              <a:tr h="0">
                <a:tc>
                  <a:txBody>
                    <a:bodyPr/>
                    <a:lstStyle/>
                    <a:p>
                      <a:r>
                        <a:rPr lang="en-US" b="1" dirty="0">
                          <a:latin typeface="Times New Roman" panose="02020603050405020304" pitchFamily="18" charset="0"/>
                          <a:cs typeface="Times New Roman" panose="02020603050405020304" pitchFamily="18" charset="0"/>
                        </a:rPr>
                        <a:t>White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Continue line tracking at base speed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White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latin typeface="Times New Roman" panose="02020603050405020304" pitchFamily="18" charset="0"/>
                          <a:cs typeface="Times New Roman" panose="02020603050405020304" pitchFamily="18" charset="0"/>
                        </a:rPr>
                        <a:t>No tone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05036124"/>
                  </a:ext>
                </a:extLst>
              </a:tr>
            </a:tbl>
          </a:graphicData>
        </a:graphic>
      </p:graphicFrame>
    </p:spTree>
    <p:extLst>
      <p:ext uri="{BB962C8B-B14F-4D97-AF65-F5344CB8AC3E}">
        <p14:creationId xmlns:p14="http://schemas.microsoft.com/office/powerpoint/2010/main" val="1486579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386DF9-876F-EBBC-C2F9-A837FC8E3E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C6C0CF-7ADE-CDC0-47C8-F8DB77C244E0}"/>
              </a:ext>
            </a:extLst>
          </p:cNvPr>
          <p:cNvSpPr>
            <a:spLocks noGrp="1"/>
          </p:cNvSpPr>
          <p:nvPr>
            <p:ph type="title"/>
          </p:nvPr>
        </p:nvSpPr>
        <p:spPr>
          <a:xfrm>
            <a:off x="669368" y="2813807"/>
            <a:ext cx="5326317" cy="1283632"/>
          </a:xfrm>
        </p:spPr>
        <p:txBody>
          <a:bodyPr>
            <a:normAutofit/>
          </a:bodyPr>
          <a:lstStyle/>
          <a:p>
            <a:r>
              <a:rPr lang="en-GB" sz="6000" dirty="0">
                <a:latin typeface="Times New Roman" panose="02020603050405020304" pitchFamily="18" charset="0"/>
                <a:cs typeface="Times New Roman" panose="02020603050405020304" pitchFamily="18" charset="0"/>
              </a:rPr>
              <a:t>Testing</a:t>
            </a:r>
            <a:endParaRPr lang="en-GB" sz="5400"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3D988A0C-A39A-A71B-EB25-8FBFE45961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9014" y="381965"/>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Minus Sign 2">
            <a:extLst>
              <a:ext uri="{FF2B5EF4-FFF2-40B4-BE49-F238E27FC236}">
                <a16:creationId xmlns:a16="http://schemas.microsoft.com/office/drawing/2014/main" id="{BC046674-6694-59AE-BF35-A0115329519E}"/>
              </a:ext>
            </a:extLst>
          </p:cNvPr>
          <p:cNvSpPr/>
          <p:nvPr/>
        </p:nvSpPr>
        <p:spPr>
          <a:xfrm>
            <a:off x="919192" y="3810965"/>
            <a:ext cx="2004646" cy="413687"/>
          </a:xfrm>
          <a:prstGeom prst="mathMinus">
            <a:avLst/>
          </a:prstGeom>
          <a:noFill/>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Tree>
    <p:extLst>
      <p:ext uri="{BB962C8B-B14F-4D97-AF65-F5344CB8AC3E}">
        <p14:creationId xmlns:p14="http://schemas.microsoft.com/office/powerpoint/2010/main" val="292323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3969C8-00E4-C7A6-A60C-2D41304BF7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482A80-BA3D-0694-4861-FFE1FA3AE976}"/>
              </a:ext>
            </a:extLst>
          </p:cNvPr>
          <p:cNvSpPr>
            <a:spLocks noGrp="1"/>
          </p:cNvSpPr>
          <p:nvPr>
            <p:ph type="title"/>
          </p:nvPr>
        </p:nvSpPr>
        <p:spPr>
          <a:xfrm>
            <a:off x="1805354" y="154637"/>
            <a:ext cx="7563022" cy="871795"/>
          </a:xfrm>
        </p:spPr>
        <p:txBody>
          <a:bodyPr>
            <a:normAutofit/>
          </a:bodyPr>
          <a:lstStyle/>
          <a:p>
            <a:r>
              <a:rPr lang="en-AU" sz="4400" dirty="0">
                <a:latin typeface="Times New Roman" panose="02020603050405020304" pitchFamily="18" charset="0"/>
                <a:cs typeface="Times New Roman" panose="02020603050405020304" pitchFamily="18" charset="0"/>
              </a:rPr>
              <a:t>Testing</a:t>
            </a:r>
          </a:p>
        </p:txBody>
      </p:sp>
      <p:sp>
        <p:nvSpPr>
          <p:cNvPr id="7" name="Minus Sign 6">
            <a:extLst>
              <a:ext uri="{FF2B5EF4-FFF2-40B4-BE49-F238E27FC236}">
                <a16:creationId xmlns:a16="http://schemas.microsoft.com/office/drawing/2014/main" id="{716E82C0-AEFA-0113-ACA3-0BB06D9CEBA3}"/>
              </a:ext>
            </a:extLst>
          </p:cNvPr>
          <p:cNvSpPr/>
          <p:nvPr/>
        </p:nvSpPr>
        <p:spPr>
          <a:xfrm>
            <a:off x="10618432" y="1664032"/>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91CE7FF9-5B48-8579-877E-E875B45DBFE1}"/>
              </a:ext>
            </a:extLst>
          </p:cNvPr>
          <p:cNvSpPr/>
          <p:nvPr/>
        </p:nvSpPr>
        <p:spPr>
          <a:xfrm>
            <a:off x="10866910" y="1530739"/>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8FF1C534-84C6-FFD7-97A3-ECC6BC130C9A}"/>
              </a:ext>
            </a:extLst>
          </p:cNvPr>
          <p:cNvSpPr/>
          <p:nvPr/>
        </p:nvSpPr>
        <p:spPr>
          <a:xfrm>
            <a:off x="10369954" y="1791365"/>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3" name="Picture 2">
            <a:extLst>
              <a:ext uri="{FF2B5EF4-FFF2-40B4-BE49-F238E27FC236}">
                <a16:creationId xmlns:a16="http://schemas.microsoft.com/office/drawing/2014/main" id="{E0F219DB-EAA9-7243-5A75-6A5CFB6B0E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78E91CA2-853C-7BCE-254F-8EF4ADD1161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38912" y="1205933"/>
            <a:ext cx="3933619" cy="544536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4" name="498291460_29566789596300242_652961739506021105_n">
            <a:hlinkClick r:id="" action="ppaction://media"/>
            <a:extLst>
              <a:ext uri="{FF2B5EF4-FFF2-40B4-BE49-F238E27FC236}">
                <a16:creationId xmlns:a16="http://schemas.microsoft.com/office/drawing/2014/main" id="{B97286CC-A151-5958-FCAD-E1F0B058125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56815" y="1257993"/>
            <a:ext cx="3933619" cy="5445370"/>
          </a:xfrm>
          <a:prstGeom prst="rect">
            <a:avLst/>
          </a:prstGeom>
        </p:spPr>
      </p:pic>
      <p:sp>
        <p:nvSpPr>
          <p:cNvPr id="5" name="TextBox 4">
            <a:extLst>
              <a:ext uri="{FF2B5EF4-FFF2-40B4-BE49-F238E27FC236}">
                <a16:creationId xmlns:a16="http://schemas.microsoft.com/office/drawing/2014/main" id="{329021A6-4C9B-7015-A3A7-6CBF9A9B126E}"/>
              </a:ext>
            </a:extLst>
          </p:cNvPr>
          <p:cNvSpPr txBox="1"/>
          <p:nvPr/>
        </p:nvSpPr>
        <p:spPr>
          <a:xfrm>
            <a:off x="197499" y="1311134"/>
            <a:ext cx="3353007" cy="452431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sz="2400" dirty="0">
                <a:latin typeface="Times New Roman" panose="02020603050405020304" pitchFamily="18" charset="0"/>
                <a:cs typeface="Times New Roman" panose="02020603050405020304" pitchFamily="18" charset="0"/>
              </a:rPr>
              <a:t>As per the requirement from the assignment, we decided to create a maze which satisfy most of the objectives the robot need to be able to do:</a:t>
            </a:r>
          </a:p>
          <a:p>
            <a:endParaRPr lang="en-GB" sz="2400" dirty="0">
              <a:latin typeface="Times New Roman" panose="02020603050405020304" pitchFamily="18" charset="0"/>
              <a:cs typeface="Times New Roman" panose="02020603050405020304" pitchFamily="18" charset="0"/>
            </a:endParaRPr>
          </a:p>
          <a:p>
            <a:pPr marL="285750" indent="-285750">
              <a:buFontTx/>
              <a:buChar char="-"/>
            </a:pPr>
            <a:r>
              <a:rPr lang="en-GB" sz="2400" dirty="0">
                <a:latin typeface="Times New Roman" panose="02020603050405020304" pitchFamily="18" charset="0"/>
                <a:cs typeface="Times New Roman" panose="02020603050405020304" pitchFamily="18" charset="0"/>
              </a:rPr>
              <a:t>Avoid obstacle</a:t>
            </a:r>
          </a:p>
          <a:p>
            <a:pPr marL="285750" indent="-285750">
              <a:buFontTx/>
              <a:buChar char="-"/>
            </a:pPr>
            <a:r>
              <a:rPr lang="en-GB" sz="2400" dirty="0">
                <a:latin typeface="Times New Roman" panose="02020603050405020304" pitchFamily="18" charset="0"/>
                <a:cs typeface="Times New Roman" panose="02020603050405020304" pitchFamily="18" charset="0"/>
              </a:rPr>
              <a:t>Perform sign actions</a:t>
            </a:r>
          </a:p>
          <a:p>
            <a:pPr marL="285750" indent="-285750">
              <a:buFontTx/>
              <a:buChar char="-"/>
            </a:pPr>
            <a:r>
              <a:rPr lang="en-GB" sz="2400" dirty="0">
                <a:latin typeface="Times New Roman" panose="02020603050405020304" pitchFamily="18" charset="0"/>
                <a:cs typeface="Times New Roman" panose="02020603050405020304" pitchFamily="18" charset="0"/>
              </a:rPr>
              <a:t>Navigate when it meets T turn</a:t>
            </a:r>
          </a:p>
          <a:p>
            <a:pPr marL="285750" indent="-285750">
              <a:buFontTx/>
              <a:buChar char="-"/>
            </a:pPr>
            <a:r>
              <a:rPr lang="en-GB" sz="2400"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536FA9B-A723-2165-23EE-495D68AE8C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12617" y="5579618"/>
            <a:ext cx="1544198" cy="15441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688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3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57BB5C-79F5-E7C9-BCF8-89251ED12D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21F4A1-F32F-6C03-7BA5-554FA23F3981}"/>
              </a:ext>
            </a:extLst>
          </p:cNvPr>
          <p:cNvSpPr>
            <a:spLocks noGrp="1"/>
          </p:cNvSpPr>
          <p:nvPr>
            <p:ph type="title"/>
          </p:nvPr>
        </p:nvSpPr>
        <p:spPr>
          <a:xfrm>
            <a:off x="669368" y="2594809"/>
            <a:ext cx="5881903" cy="1283632"/>
          </a:xfrm>
        </p:spPr>
        <p:txBody>
          <a:bodyPr>
            <a:noAutofit/>
          </a:bodyPr>
          <a:lstStyle/>
          <a:p>
            <a:r>
              <a:rPr lang="en-GB" sz="4400" dirty="0">
                <a:latin typeface="Times New Roman" panose="02020603050405020304" pitchFamily="18" charset="0"/>
                <a:cs typeface="Times New Roman" panose="02020603050405020304" pitchFamily="18" charset="0"/>
              </a:rPr>
              <a:t>Result, Evaluation and Conclusion </a:t>
            </a:r>
          </a:p>
        </p:txBody>
      </p:sp>
      <p:pic>
        <p:nvPicPr>
          <p:cNvPr id="2050" name="Picture 2">
            <a:extLst>
              <a:ext uri="{FF2B5EF4-FFF2-40B4-BE49-F238E27FC236}">
                <a16:creationId xmlns:a16="http://schemas.microsoft.com/office/drawing/2014/main" id="{92C89A3E-03A1-CD42-0699-DF08EFAB1A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22379" y="148499"/>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Minus Sign 2">
            <a:extLst>
              <a:ext uri="{FF2B5EF4-FFF2-40B4-BE49-F238E27FC236}">
                <a16:creationId xmlns:a16="http://schemas.microsoft.com/office/drawing/2014/main" id="{D2E62B41-3F19-905D-C1C3-6EB6DCE0FD3F}"/>
              </a:ext>
            </a:extLst>
          </p:cNvPr>
          <p:cNvSpPr/>
          <p:nvPr/>
        </p:nvSpPr>
        <p:spPr>
          <a:xfrm>
            <a:off x="669368" y="4085285"/>
            <a:ext cx="2004646" cy="413687"/>
          </a:xfrm>
          <a:prstGeom prst="mathMinus">
            <a:avLst/>
          </a:prstGeom>
          <a:noFill/>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Tree>
    <p:extLst>
      <p:ext uri="{BB962C8B-B14F-4D97-AF65-F5344CB8AC3E}">
        <p14:creationId xmlns:p14="http://schemas.microsoft.com/office/powerpoint/2010/main" val="31247137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5328E3-38A2-783D-A7E5-494C28DE1B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3128DD-5CF9-B769-6BB3-48286A8B5ED5}"/>
              </a:ext>
            </a:extLst>
          </p:cNvPr>
          <p:cNvSpPr>
            <a:spLocks noGrp="1"/>
          </p:cNvSpPr>
          <p:nvPr>
            <p:ph type="title"/>
          </p:nvPr>
        </p:nvSpPr>
        <p:spPr>
          <a:xfrm>
            <a:off x="542047" y="2880254"/>
            <a:ext cx="5847178" cy="1283632"/>
          </a:xfrm>
        </p:spPr>
        <p:txBody>
          <a:bodyPr>
            <a:noAutofit/>
          </a:bodyPr>
          <a:lstStyle/>
          <a:p>
            <a:r>
              <a:rPr lang="en-GB" sz="5400" dirty="0">
                <a:latin typeface="Times New Roman" panose="02020603050405020304" pitchFamily="18" charset="0"/>
                <a:cs typeface="Times New Roman" panose="02020603050405020304" pitchFamily="18" charset="0"/>
              </a:rPr>
              <a:t>Problem Overview</a:t>
            </a:r>
            <a:endParaRPr lang="en-GB" sz="4800"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C3758B06-56F5-0350-14FB-BBDD516278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4290" y="381965"/>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Minus Sign 2">
            <a:extLst>
              <a:ext uri="{FF2B5EF4-FFF2-40B4-BE49-F238E27FC236}">
                <a16:creationId xmlns:a16="http://schemas.microsoft.com/office/drawing/2014/main" id="{51B67BFB-43D8-AA32-D9DE-EC18F4B21009}"/>
              </a:ext>
            </a:extLst>
          </p:cNvPr>
          <p:cNvSpPr/>
          <p:nvPr/>
        </p:nvSpPr>
        <p:spPr>
          <a:xfrm>
            <a:off x="919192" y="3810965"/>
            <a:ext cx="2004646" cy="413687"/>
          </a:xfrm>
          <a:prstGeom prst="mathMinus">
            <a:avLst/>
          </a:prstGeom>
          <a:noFill/>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Tree>
    <p:extLst>
      <p:ext uri="{BB962C8B-B14F-4D97-AF65-F5344CB8AC3E}">
        <p14:creationId xmlns:p14="http://schemas.microsoft.com/office/powerpoint/2010/main" val="24972657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Minus Sign 25">
            <a:extLst>
              <a:ext uri="{FF2B5EF4-FFF2-40B4-BE49-F238E27FC236}">
                <a16:creationId xmlns:a16="http://schemas.microsoft.com/office/drawing/2014/main" id="{9555E5A8-51D0-DEB9-C640-495FFBB3872A}"/>
              </a:ext>
            </a:extLst>
          </p:cNvPr>
          <p:cNvSpPr/>
          <p:nvPr/>
        </p:nvSpPr>
        <p:spPr>
          <a:xfrm rot="16200000" flipH="1">
            <a:off x="-1676133" y="3618618"/>
            <a:ext cx="6949442" cy="83099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46" name="Minus Sign 45">
            <a:extLst>
              <a:ext uri="{FF2B5EF4-FFF2-40B4-BE49-F238E27FC236}">
                <a16:creationId xmlns:a16="http://schemas.microsoft.com/office/drawing/2014/main" id="{C3CDAEE5-5DE1-838D-533F-6E45994F9E23}"/>
              </a:ext>
            </a:extLst>
          </p:cNvPr>
          <p:cNvSpPr/>
          <p:nvPr/>
        </p:nvSpPr>
        <p:spPr>
          <a:xfrm rot="16200000" flipH="1">
            <a:off x="-1657711" y="3062357"/>
            <a:ext cx="6121131" cy="83099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2" name="Title 1"/>
          <p:cNvSpPr>
            <a:spLocks noGrp="1"/>
          </p:cNvSpPr>
          <p:nvPr>
            <p:ph type="title"/>
          </p:nvPr>
        </p:nvSpPr>
        <p:spPr>
          <a:xfrm>
            <a:off x="1340497" y="177473"/>
            <a:ext cx="10972800" cy="871795"/>
          </a:xfrm>
        </p:spPr>
        <p:txBody>
          <a:bodyPr/>
          <a:lstStyle/>
          <a:p>
            <a:r>
              <a:rPr lang="en-GB" sz="3200" dirty="0">
                <a:latin typeface="Times New Roman" panose="02020603050405020304" pitchFamily="18" charset="0"/>
                <a:cs typeface="Times New Roman" panose="02020603050405020304" pitchFamily="18" charset="0"/>
              </a:rPr>
              <a:t>Result, Evaluation and Conclusion </a:t>
            </a:r>
            <a:endParaRPr lang="en-AU"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66CEC57D-255F-D72C-D26C-B818472C261B}"/>
              </a:ext>
            </a:extLst>
          </p:cNvPr>
          <p:cNvSpPr txBox="1"/>
          <p:nvPr/>
        </p:nvSpPr>
        <p:spPr>
          <a:xfrm>
            <a:off x="987351" y="1812401"/>
            <a:ext cx="8974229" cy="46166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GB" sz="2400" dirty="0">
                <a:latin typeface="Times New Roman" panose="02020603050405020304" pitchFamily="18" charset="0"/>
                <a:cs typeface="Times New Roman" panose="02020603050405020304" pitchFamily="18" charset="0"/>
              </a:rPr>
              <a:t>Successfully completed tasks with decent-performing models.</a:t>
            </a:r>
          </a:p>
        </p:txBody>
      </p:sp>
      <p:sp>
        <p:nvSpPr>
          <p:cNvPr id="9" name="TextBox 8">
            <a:extLst>
              <a:ext uri="{FF2B5EF4-FFF2-40B4-BE49-F238E27FC236}">
                <a16:creationId xmlns:a16="http://schemas.microsoft.com/office/drawing/2014/main" id="{D6D9884B-02B2-36E3-2360-90AA02B4E09A}"/>
              </a:ext>
            </a:extLst>
          </p:cNvPr>
          <p:cNvSpPr txBox="1"/>
          <p:nvPr/>
        </p:nvSpPr>
        <p:spPr>
          <a:xfrm>
            <a:off x="987351" y="2484757"/>
            <a:ext cx="8974225" cy="46166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GB" sz="2400" dirty="0">
                <a:latin typeface="Times New Roman" panose="02020603050405020304" pitchFamily="18" charset="0"/>
                <a:cs typeface="Times New Roman" panose="02020603050405020304" pitchFamily="18" charset="0"/>
              </a:rPr>
              <a:t>The robot responded correctly to all sign-based instructions</a:t>
            </a:r>
          </a:p>
        </p:txBody>
      </p:sp>
      <p:sp>
        <p:nvSpPr>
          <p:cNvPr id="8" name="TextBox 7">
            <a:extLst>
              <a:ext uri="{FF2B5EF4-FFF2-40B4-BE49-F238E27FC236}">
                <a16:creationId xmlns:a16="http://schemas.microsoft.com/office/drawing/2014/main" id="{3235A3B5-8E3D-4F28-53A0-40C9406FB4E5}"/>
              </a:ext>
            </a:extLst>
          </p:cNvPr>
          <p:cNvSpPr txBox="1"/>
          <p:nvPr/>
        </p:nvSpPr>
        <p:spPr>
          <a:xfrm>
            <a:off x="987355" y="3207089"/>
            <a:ext cx="8974229" cy="46166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GB" sz="2400" dirty="0">
                <a:latin typeface="Times New Roman" panose="02020603050405020304" pitchFamily="18" charset="0"/>
                <a:cs typeface="Times New Roman" panose="02020603050405020304" pitchFamily="18" charset="0"/>
              </a:rPr>
              <a:t>Obstacle avoidance worked reliably under varied layouts.</a:t>
            </a:r>
          </a:p>
        </p:txBody>
      </p:sp>
      <p:pic>
        <p:nvPicPr>
          <p:cNvPr id="3" name="Picture 2">
            <a:extLst>
              <a:ext uri="{FF2B5EF4-FFF2-40B4-BE49-F238E27FC236}">
                <a16:creationId xmlns:a16="http://schemas.microsoft.com/office/drawing/2014/main" id="{9EB87D04-3BD1-A615-08F2-47DCBF30E4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93"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60BD57A-DDE9-16AF-EDBD-3BB15B6445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57473" y="4134598"/>
            <a:ext cx="2334527" cy="233452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E33C7F7-1B61-2160-8071-B2B33E4C34D5}"/>
              </a:ext>
            </a:extLst>
          </p:cNvPr>
          <p:cNvSpPr txBox="1"/>
          <p:nvPr/>
        </p:nvSpPr>
        <p:spPr>
          <a:xfrm>
            <a:off x="987347" y="4019495"/>
            <a:ext cx="8974229" cy="830997"/>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GB" sz="2400" dirty="0">
                <a:latin typeface="Times New Roman" panose="02020603050405020304" pitchFamily="18" charset="0"/>
                <a:cs typeface="Times New Roman" panose="02020603050405020304" pitchFamily="18" charset="0"/>
              </a:rPr>
              <a:t>Minor challenges like lighting and alignment drift were resolved through recalibration and logic tuning.</a:t>
            </a:r>
          </a:p>
        </p:txBody>
      </p:sp>
    </p:spTree>
    <p:extLst>
      <p:ext uri="{BB962C8B-B14F-4D97-AF65-F5344CB8AC3E}">
        <p14:creationId xmlns:p14="http://schemas.microsoft.com/office/powerpoint/2010/main" val="39017276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5C7F99-C88F-83ED-C817-5B48C98F5716}"/>
            </a:ext>
          </a:extLst>
        </p:cNvPr>
        <p:cNvGrpSpPr/>
        <p:nvPr/>
      </p:nvGrpSpPr>
      <p:grpSpPr>
        <a:xfrm>
          <a:off x="0" y="0"/>
          <a:ext cx="0" cy="0"/>
          <a:chOff x="0" y="0"/>
          <a:chExt cx="0" cy="0"/>
        </a:xfrm>
      </p:grpSpPr>
      <p:sp>
        <p:nvSpPr>
          <p:cNvPr id="26" name="Minus Sign 25">
            <a:extLst>
              <a:ext uri="{FF2B5EF4-FFF2-40B4-BE49-F238E27FC236}">
                <a16:creationId xmlns:a16="http://schemas.microsoft.com/office/drawing/2014/main" id="{2E36F5FC-D36B-1D3C-6EF4-B0D1A52D8EB6}"/>
              </a:ext>
            </a:extLst>
          </p:cNvPr>
          <p:cNvSpPr/>
          <p:nvPr/>
        </p:nvSpPr>
        <p:spPr>
          <a:xfrm rot="16200000" flipH="1">
            <a:off x="-1676133" y="3618618"/>
            <a:ext cx="6949442" cy="83099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46" name="Minus Sign 45">
            <a:extLst>
              <a:ext uri="{FF2B5EF4-FFF2-40B4-BE49-F238E27FC236}">
                <a16:creationId xmlns:a16="http://schemas.microsoft.com/office/drawing/2014/main" id="{EC2F449C-8546-A401-7A8B-F22ECC1249B0}"/>
              </a:ext>
            </a:extLst>
          </p:cNvPr>
          <p:cNvSpPr/>
          <p:nvPr/>
        </p:nvSpPr>
        <p:spPr>
          <a:xfrm rot="16200000" flipH="1">
            <a:off x="-1657711" y="3062357"/>
            <a:ext cx="6121131" cy="83099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2" name="Title 1">
            <a:extLst>
              <a:ext uri="{FF2B5EF4-FFF2-40B4-BE49-F238E27FC236}">
                <a16:creationId xmlns:a16="http://schemas.microsoft.com/office/drawing/2014/main" id="{A51126C9-34AD-413E-E071-3A246D863AFC}"/>
              </a:ext>
            </a:extLst>
          </p:cNvPr>
          <p:cNvSpPr>
            <a:spLocks noGrp="1"/>
          </p:cNvSpPr>
          <p:nvPr>
            <p:ph type="title"/>
          </p:nvPr>
        </p:nvSpPr>
        <p:spPr>
          <a:xfrm>
            <a:off x="1340497" y="177473"/>
            <a:ext cx="10972800" cy="871795"/>
          </a:xfrm>
        </p:spPr>
        <p:txBody>
          <a:bodyPr/>
          <a:lstStyle/>
          <a:p>
            <a:r>
              <a:rPr lang="en-GB" sz="3200">
                <a:latin typeface="Times New Roman" panose="02020603050405020304" pitchFamily="18" charset="0"/>
                <a:cs typeface="Times New Roman" panose="02020603050405020304" pitchFamily="18" charset="0"/>
              </a:rPr>
              <a:t>Challenges</a:t>
            </a:r>
            <a:endParaRPr lang="en-AU">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4F082E34-4D20-CECB-3E02-8710561745C3}"/>
              </a:ext>
            </a:extLst>
          </p:cNvPr>
          <p:cNvSpPr txBox="1"/>
          <p:nvPr/>
        </p:nvSpPr>
        <p:spPr>
          <a:xfrm>
            <a:off x="987351" y="1812401"/>
            <a:ext cx="9017253" cy="175721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marR="0" lvl="0">
              <a:lnSpc>
                <a:spcPct val="115000"/>
              </a:lnSpc>
              <a:spcAft>
                <a:spcPts val="600"/>
              </a:spcAft>
              <a:buSzPts val="1000"/>
              <a:tabLst>
                <a:tab pos="457200" algn="l"/>
              </a:tabLst>
            </a:pPr>
            <a:r>
              <a:rPr lang="en-US" sz="2400" dirty="0">
                <a:effectLst/>
                <a:latin typeface="Times New Roman" panose="02020603050405020304" pitchFamily="18" charset="0"/>
                <a:ea typeface="Times New Roman" panose="02020603050405020304" pitchFamily="18" charset="0"/>
              </a:rPr>
              <a:t>While yellow slows the robot and green resumes it, the logic for maintaining speed for the first GREEN transition then speeding up at the second GREEN was not explicitly coded as we only have 5 seconds for the slowdown time.</a:t>
            </a:r>
          </a:p>
        </p:txBody>
      </p:sp>
      <p:sp>
        <p:nvSpPr>
          <p:cNvPr id="9" name="TextBox 8">
            <a:extLst>
              <a:ext uri="{FF2B5EF4-FFF2-40B4-BE49-F238E27FC236}">
                <a16:creationId xmlns:a16="http://schemas.microsoft.com/office/drawing/2014/main" id="{0901278F-5D83-2CFD-8782-28C8AE30EC32}"/>
              </a:ext>
            </a:extLst>
          </p:cNvPr>
          <p:cNvSpPr txBox="1"/>
          <p:nvPr/>
        </p:nvSpPr>
        <p:spPr>
          <a:xfrm>
            <a:off x="1030379" y="3769987"/>
            <a:ext cx="8974225" cy="830997"/>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2400">
                <a:effectLst/>
                <a:latin typeface="Times New Roman" panose="02020603050405020304" pitchFamily="18" charset="0"/>
                <a:ea typeface="Times New Roman" panose="02020603050405020304" pitchFamily="18" charset="0"/>
              </a:rPr>
              <a:t>If an obstacle partially blocks the path, the robot does not drift laterally to rejoin; it instead waits and turns</a:t>
            </a:r>
            <a:endParaRPr lang="en-GB" sz="240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4C09BDE2-AC33-650E-0C78-4B62306FE9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93"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904A824-CEE5-74AC-9F96-C4B31BAAFD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57473" y="4217147"/>
            <a:ext cx="2334527" cy="233452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7BC3781-9BB5-EF94-4A96-C742B0745B1A}"/>
              </a:ext>
            </a:extLst>
          </p:cNvPr>
          <p:cNvSpPr txBox="1"/>
          <p:nvPr/>
        </p:nvSpPr>
        <p:spPr>
          <a:xfrm>
            <a:off x="1019623" y="4801358"/>
            <a:ext cx="8974229" cy="830997"/>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2400" dirty="0">
                <a:effectLst/>
                <a:latin typeface="Times New Roman" panose="02020603050405020304" pitchFamily="18" charset="0"/>
                <a:ea typeface="Times New Roman" panose="02020603050405020304" pitchFamily="18" charset="0"/>
              </a:rPr>
              <a:t>The robot does not yet evaluate both directions at a T intersection to select an available path, it will perform a single pivot if blocked</a:t>
            </a:r>
            <a:endParaRPr lang="en-GB"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14888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F2782F-5B27-D5E4-77EE-2D7B356657E8}"/>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C85B5670-9358-C956-428D-39EC4C864554}"/>
              </a:ext>
            </a:extLst>
          </p:cNvPr>
          <p:cNvSpPr txBox="1">
            <a:spLocks/>
          </p:cNvSpPr>
          <p:nvPr/>
        </p:nvSpPr>
        <p:spPr>
          <a:xfrm>
            <a:off x="268351" y="1696904"/>
            <a:ext cx="8124219" cy="1693471"/>
          </a:xfrm>
          <a:prstGeom prst="rect">
            <a:avLst/>
          </a:prstGeom>
        </p:spPr>
        <p:txBody>
          <a:bodyPr vert="horz" lIns="91440" tIns="45720" rIns="91440" bIns="45720" rtlCol="0" anchor="t" anchorCtr="0">
            <a:normAutofit fontScale="85000" lnSpcReduction="10000"/>
          </a:bodyPr>
          <a:lstStyle>
            <a:lvl1pPr algn="l" defTabSz="457200" rtl="0" eaLnBrk="1" latinLnBrk="0" hangingPunct="1">
              <a:spcBef>
                <a:spcPct val="0"/>
              </a:spcBef>
              <a:buNone/>
              <a:defRPr sz="4000" b="1" i="0" kern="1200" cap="none">
                <a:solidFill>
                  <a:srgbClr val="FFFFFF"/>
                </a:solidFill>
                <a:latin typeface="Arial"/>
                <a:ea typeface="+mj-ea"/>
                <a:cs typeface="Arial"/>
              </a:defRPr>
            </a:lvl1pPr>
          </a:lstStyle>
          <a:p>
            <a:r>
              <a:rPr lang="en-GB" sz="4800" dirty="0">
                <a:latin typeface="Times New Roman" panose="02020603050405020304" pitchFamily="18" charset="0"/>
                <a:cs typeface="Times New Roman" panose="02020603050405020304" pitchFamily="18" charset="0"/>
              </a:rPr>
              <a:t>COSC-3070 </a:t>
            </a:r>
            <a:br>
              <a:rPr lang="en-GB" sz="4800" dirty="0">
                <a:latin typeface="Times New Roman" panose="02020603050405020304" pitchFamily="18" charset="0"/>
                <a:cs typeface="Times New Roman" panose="02020603050405020304" pitchFamily="18" charset="0"/>
              </a:rPr>
            </a:br>
            <a:r>
              <a:rPr lang="en-GB" sz="4800" dirty="0">
                <a:latin typeface="Times New Roman" panose="02020603050405020304" pitchFamily="18" charset="0"/>
                <a:cs typeface="Times New Roman" panose="02020603050405020304" pitchFamily="18" charset="0"/>
              </a:rPr>
              <a:t>Programming Autonomous Robot</a:t>
            </a:r>
          </a:p>
        </p:txBody>
      </p:sp>
      <p:sp>
        <p:nvSpPr>
          <p:cNvPr id="4" name="Subtitle 2">
            <a:extLst>
              <a:ext uri="{FF2B5EF4-FFF2-40B4-BE49-F238E27FC236}">
                <a16:creationId xmlns:a16="http://schemas.microsoft.com/office/drawing/2014/main" id="{48C1D1EC-EEB4-D5CE-C708-E4074A755C60}"/>
              </a:ext>
            </a:extLst>
          </p:cNvPr>
          <p:cNvSpPr txBox="1">
            <a:spLocks/>
          </p:cNvSpPr>
          <p:nvPr/>
        </p:nvSpPr>
        <p:spPr>
          <a:xfrm>
            <a:off x="181435" y="2987211"/>
            <a:ext cx="8834582" cy="539348"/>
          </a:xfrm>
          <a:prstGeom prst="rect">
            <a:avLst/>
          </a:prstGeom>
        </p:spPr>
        <p:txBody>
          <a:bodyPr/>
          <a:lstStyle>
            <a:lvl1pPr marL="342900" indent="-342900" algn="l" defTabSz="457200" rtl="0" eaLnBrk="1" latinLnBrk="0" hangingPunct="1">
              <a:spcBef>
                <a:spcPct val="20000"/>
              </a:spcBef>
              <a:buFont typeface="Arial"/>
              <a:buChar char="•"/>
              <a:defRPr sz="2800" b="0" i="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800" b="0" i="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b="0" i="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2400" dirty="0">
                <a:solidFill>
                  <a:schemeClr val="bg1"/>
                </a:solidFill>
                <a:latin typeface="Times New Roman" panose="02020603050405020304" pitchFamily="18" charset="0"/>
                <a:cs typeface="Times New Roman" panose="02020603050405020304" pitchFamily="18" charset="0"/>
              </a:rPr>
              <a:t>Autonomous Path Following and Obstacle Avoidance With </a:t>
            </a:r>
            <a:r>
              <a:rPr lang="en-GB" sz="2400" dirty="0" err="1">
                <a:solidFill>
                  <a:schemeClr val="bg1"/>
                </a:solidFill>
                <a:latin typeface="Times New Roman" panose="02020603050405020304" pitchFamily="18" charset="0"/>
                <a:cs typeface="Times New Roman" panose="02020603050405020304" pitchFamily="18" charset="0"/>
              </a:rPr>
              <a:t>mBot</a:t>
            </a:r>
            <a:r>
              <a:rPr lang="en-GB" sz="2400" dirty="0">
                <a:solidFill>
                  <a:schemeClr val="bg1"/>
                </a:solidFill>
                <a:latin typeface="Times New Roman" panose="02020603050405020304" pitchFamily="18" charset="0"/>
                <a:cs typeface="Times New Roman" panose="02020603050405020304" pitchFamily="18" charset="0"/>
              </a:rPr>
              <a:t> Neo</a:t>
            </a:r>
          </a:p>
        </p:txBody>
      </p:sp>
      <p:sp>
        <p:nvSpPr>
          <p:cNvPr id="7" name="Subtitle 2">
            <a:extLst>
              <a:ext uri="{FF2B5EF4-FFF2-40B4-BE49-F238E27FC236}">
                <a16:creationId xmlns:a16="http://schemas.microsoft.com/office/drawing/2014/main" id="{177839B0-D2C4-7881-A1C4-E0DE0138A07D}"/>
              </a:ext>
            </a:extLst>
          </p:cNvPr>
          <p:cNvSpPr txBox="1">
            <a:spLocks/>
          </p:cNvSpPr>
          <p:nvPr/>
        </p:nvSpPr>
        <p:spPr>
          <a:xfrm>
            <a:off x="344141" y="3973997"/>
            <a:ext cx="8048429" cy="500017"/>
          </a:xfrm>
          <a:prstGeom prst="rect">
            <a:avLst/>
          </a:prstGeom>
        </p:spPr>
        <p:txBody>
          <a:bodyPr vert="horz" lIns="91440" tIns="45720" rIns="91440" bIns="45720" rtlCol="0">
            <a:noAutofit/>
          </a:bodyPr>
          <a:lstStyle>
            <a:lvl1pPr marL="0" indent="0" algn="l" defTabSz="457200" rtl="0" eaLnBrk="1" latinLnBrk="0" hangingPunct="1">
              <a:spcBef>
                <a:spcPct val="20000"/>
              </a:spcBef>
              <a:buFont typeface="Arial"/>
              <a:buNone/>
              <a:defRPr sz="2800" b="0" i="0" kern="1200">
                <a:solidFill>
                  <a:schemeClr val="bg1"/>
                </a:solidFill>
                <a:latin typeface="Arial"/>
                <a:ea typeface="+mn-ea"/>
                <a:cs typeface="Arial"/>
              </a:defRPr>
            </a:lvl1pPr>
            <a:lvl2pPr marL="457200" indent="0" algn="ctr" defTabSz="457200" rtl="0" eaLnBrk="1" latinLnBrk="0" hangingPunct="1">
              <a:spcBef>
                <a:spcPct val="20000"/>
              </a:spcBef>
              <a:buFont typeface="Arial"/>
              <a:buNone/>
              <a:defRPr sz="2800" b="0" i="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000" b="0" i="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1800" b="0" i="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1800" b="0" i="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nSpc>
                <a:spcPct val="115000"/>
              </a:lnSpc>
              <a:spcAft>
                <a:spcPts val="600"/>
              </a:spcAft>
            </a:pPr>
            <a:r>
              <a:rPr lang="en-GB" b="1" dirty="0">
                <a:effectLst/>
                <a:latin typeface="Times New Roman" panose="02020603050405020304" pitchFamily="18" charset="0"/>
                <a:ea typeface="Times New Roman" panose="02020603050405020304" pitchFamily="18" charset="0"/>
              </a:rPr>
              <a:t>THANK YOU FOR LISTENING TO OUR PRESENTATION AND WISH YOU A NICE DAY</a:t>
            </a:r>
            <a:endParaRPr lang="en-GB" dirty="0">
              <a:effectLst/>
              <a:latin typeface="Times New Roman" panose="02020603050405020304" pitchFamily="18" charset="0"/>
              <a:ea typeface="Times New Roman" panose="02020603050405020304" pitchFamily="18" charset="0"/>
            </a:endParaRPr>
          </a:p>
        </p:txBody>
      </p:sp>
      <p:sp>
        <p:nvSpPr>
          <p:cNvPr id="9" name="TextBox 7">
            <a:extLst>
              <a:ext uri="{FF2B5EF4-FFF2-40B4-BE49-F238E27FC236}">
                <a16:creationId xmlns:a16="http://schemas.microsoft.com/office/drawing/2014/main" id="{C506CE25-4D50-1FA0-E2DF-8E8D9C822D95}"/>
              </a:ext>
            </a:extLst>
          </p:cNvPr>
          <p:cNvSpPr txBox="1"/>
          <p:nvPr/>
        </p:nvSpPr>
        <p:spPr>
          <a:xfrm>
            <a:off x="2053107" y="6239399"/>
            <a:ext cx="7561383"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400" i="1">
                <a:solidFill>
                  <a:srgbClr val="C8C3BC"/>
                </a:solidFill>
                <a:latin typeface="Lato Extended"/>
              </a:rPr>
              <a:t>"I declare that in submitting all work for this assessment, I have read, understood and agree to the content and expectations of the assessment declaration".</a:t>
            </a:r>
            <a:endParaRPr lang="en-US" sz="1400"/>
          </a:p>
        </p:txBody>
      </p:sp>
      <p:sp>
        <p:nvSpPr>
          <p:cNvPr id="11" name="Minus Sign 10">
            <a:extLst>
              <a:ext uri="{FF2B5EF4-FFF2-40B4-BE49-F238E27FC236}">
                <a16:creationId xmlns:a16="http://schemas.microsoft.com/office/drawing/2014/main" id="{CC559199-17BF-ACB1-B087-F9216088589F}"/>
              </a:ext>
            </a:extLst>
          </p:cNvPr>
          <p:cNvSpPr/>
          <p:nvPr/>
        </p:nvSpPr>
        <p:spPr>
          <a:xfrm>
            <a:off x="181435" y="3558989"/>
            <a:ext cx="2004646" cy="413687"/>
          </a:xfrm>
          <a:prstGeom prst="mathMinus">
            <a:avLst/>
          </a:prstGeom>
          <a:noFill/>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1026" name="Picture 2">
            <a:extLst>
              <a:ext uri="{FF2B5EF4-FFF2-40B4-BE49-F238E27FC236}">
                <a16:creationId xmlns:a16="http://schemas.microsoft.com/office/drawing/2014/main" id="{3108D41C-7340-8A0A-0BD8-A497682AD8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73687" y="2143179"/>
            <a:ext cx="4677652" cy="4677652"/>
          </a:xfrm>
          <a:prstGeom prst="rect">
            <a:avLst/>
          </a:prstGeom>
          <a:noFill/>
          <a:extLst>
            <a:ext uri="{909E8E84-426E-40DD-AFC4-6F175D3DCCD1}">
              <a14:hiddenFill xmlns:a14="http://schemas.microsoft.com/office/drawing/2010/main">
                <a:solidFill>
                  <a:srgbClr val="FFFFFF"/>
                </a:solidFill>
              </a14:hiddenFill>
            </a:ext>
          </a:extLst>
        </p:spPr>
      </p:pic>
      <p:sp>
        <p:nvSpPr>
          <p:cNvPr id="2" name="Minus Sign 1">
            <a:extLst>
              <a:ext uri="{FF2B5EF4-FFF2-40B4-BE49-F238E27FC236}">
                <a16:creationId xmlns:a16="http://schemas.microsoft.com/office/drawing/2014/main" id="{8268A833-F24E-FDA3-0D13-65ECBF9D80A7}"/>
              </a:ext>
            </a:extLst>
          </p:cNvPr>
          <p:cNvSpPr/>
          <p:nvPr/>
        </p:nvSpPr>
        <p:spPr>
          <a:xfrm>
            <a:off x="181435" y="5085100"/>
            <a:ext cx="2004646" cy="413687"/>
          </a:xfrm>
          <a:prstGeom prst="mathMinus">
            <a:avLst/>
          </a:prstGeom>
          <a:noFill/>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Tree>
    <p:extLst>
      <p:ext uri="{BB962C8B-B14F-4D97-AF65-F5344CB8AC3E}">
        <p14:creationId xmlns:p14="http://schemas.microsoft.com/office/powerpoint/2010/main" val="20892473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EAB30-2A3E-FB30-31D7-1991993F619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311708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D3806-3D84-ACF3-A506-CD2FB693B0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297389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6EDCA-F2B4-877F-6A9F-B50F3E5D8337}"/>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6A107CF7-7A94-2E74-CC89-EDAF565E584B}"/>
              </a:ext>
            </a:extLst>
          </p:cNvPr>
          <p:cNvSpPr/>
          <p:nvPr/>
        </p:nvSpPr>
        <p:spPr>
          <a:xfrm>
            <a:off x="9664861" y="5949387"/>
            <a:ext cx="1898248" cy="90861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788AD7-CFFE-9CD9-6B47-239BC57DA477}"/>
              </a:ext>
            </a:extLst>
          </p:cNvPr>
          <p:cNvSpPr>
            <a:spLocks noGrp="1"/>
          </p:cNvSpPr>
          <p:nvPr>
            <p:ph type="title"/>
          </p:nvPr>
        </p:nvSpPr>
        <p:spPr>
          <a:xfrm>
            <a:off x="1654591" y="159380"/>
            <a:ext cx="10972800" cy="871795"/>
          </a:xfrm>
        </p:spPr>
        <p:txBody>
          <a:bodyPr>
            <a:normAutofit/>
          </a:bodyPr>
          <a:lstStyle/>
          <a:p>
            <a:r>
              <a:rPr lang="en-AU" sz="4400" dirty="0">
                <a:latin typeface="Times New Roman" panose="02020603050405020304" pitchFamily="18" charset="0"/>
                <a:cs typeface="Times New Roman" panose="02020603050405020304" pitchFamily="18" charset="0"/>
              </a:rPr>
              <a:t>Problem Overview</a:t>
            </a:r>
          </a:p>
        </p:txBody>
      </p:sp>
      <p:grpSp>
        <p:nvGrpSpPr>
          <p:cNvPr id="4" name="Group 3">
            <a:extLst>
              <a:ext uri="{FF2B5EF4-FFF2-40B4-BE49-F238E27FC236}">
                <a16:creationId xmlns:a16="http://schemas.microsoft.com/office/drawing/2014/main" id="{06A580E7-8312-4895-551B-72444C61AC65}"/>
              </a:ext>
            </a:extLst>
          </p:cNvPr>
          <p:cNvGrpSpPr/>
          <p:nvPr/>
        </p:nvGrpSpPr>
        <p:grpSpPr>
          <a:xfrm>
            <a:off x="10369954" y="6183687"/>
            <a:ext cx="1915194" cy="674313"/>
            <a:chOff x="10369954" y="1530739"/>
            <a:chExt cx="1915194" cy="674313"/>
          </a:xfrm>
        </p:grpSpPr>
        <p:sp>
          <p:nvSpPr>
            <p:cNvPr id="7" name="Minus Sign 6">
              <a:extLst>
                <a:ext uri="{FF2B5EF4-FFF2-40B4-BE49-F238E27FC236}">
                  <a16:creationId xmlns:a16="http://schemas.microsoft.com/office/drawing/2014/main" id="{CD29A353-2529-289E-9EFF-4CF7DE1C5FB7}"/>
                </a:ext>
              </a:extLst>
            </p:cNvPr>
            <p:cNvSpPr/>
            <p:nvPr/>
          </p:nvSpPr>
          <p:spPr>
            <a:xfrm>
              <a:off x="10618432" y="1664032"/>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EC20B6B9-7D1C-CE00-4E04-4E5A2D83841B}"/>
                </a:ext>
              </a:extLst>
            </p:cNvPr>
            <p:cNvSpPr/>
            <p:nvPr/>
          </p:nvSpPr>
          <p:spPr>
            <a:xfrm>
              <a:off x="10866910" y="1530739"/>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5BA58EB2-A916-2AA7-1CA6-37B7377489DB}"/>
                </a:ext>
              </a:extLst>
            </p:cNvPr>
            <p:cNvSpPr/>
            <p:nvPr/>
          </p:nvSpPr>
          <p:spPr>
            <a:xfrm>
              <a:off x="10369954" y="1791365"/>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grpSp>
      <p:pic>
        <p:nvPicPr>
          <p:cNvPr id="3" name="Picture 2">
            <a:extLst>
              <a:ext uri="{FF2B5EF4-FFF2-40B4-BE49-F238E27FC236}">
                <a16:creationId xmlns:a16="http://schemas.microsoft.com/office/drawing/2014/main" id="{AE701E0F-E033-1E2D-AF6D-4BD0E0CD58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1651C95-F0F1-E8A8-A979-BD19863FDB5B}"/>
              </a:ext>
            </a:extLst>
          </p:cNvPr>
          <p:cNvSpPr txBox="1"/>
          <p:nvPr/>
        </p:nvSpPr>
        <p:spPr>
          <a:xfrm>
            <a:off x="496957" y="1318046"/>
            <a:ext cx="10369953" cy="707886"/>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GB" sz="2000" dirty="0">
                <a:latin typeface="Times New Roman" panose="02020603050405020304" pitchFamily="18" charset="0"/>
                <a:cs typeface="Times New Roman" panose="02020603050405020304" pitchFamily="18" charset="0"/>
              </a:rPr>
              <a:t>Autonomous robots are revolutionizing industries like logistics and transportation.</a:t>
            </a:r>
          </a:p>
          <a:p>
            <a:r>
              <a:rPr lang="en-GB" sz="2000" dirty="0">
                <a:latin typeface="Times New Roman" panose="02020603050405020304" pitchFamily="18" charset="0"/>
                <a:cs typeface="Times New Roman" panose="02020603050405020304" pitchFamily="18" charset="0"/>
              </a:rPr>
              <a:t>They rely on AI, computer vision, and sensors to interpret paths, detect signs, and avoid obstacles.</a:t>
            </a:r>
          </a:p>
        </p:txBody>
      </p:sp>
      <p:pic>
        <p:nvPicPr>
          <p:cNvPr id="6" name="Picture 5">
            <a:extLst>
              <a:ext uri="{FF2B5EF4-FFF2-40B4-BE49-F238E27FC236}">
                <a16:creationId xmlns:a16="http://schemas.microsoft.com/office/drawing/2014/main" id="{0FF232D1-2096-CB33-3F27-0CDDBB9FE247}"/>
              </a:ext>
            </a:extLst>
          </p:cNvPr>
          <p:cNvPicPr>
            <a:picLocks noChangeAspect="1"/>
          </p:cNvPicPr>
          <p:nvPr/>
        </p:nvPicPr>
        <p:blipFill>
          <a:blip r:embed="rId3"/>
          <a:srcRect r="9634"/>
          <a:stretch/>
        </p:blipFill>
        <p:spPr>
          <a:xfrm>
            <a:off x="273050" y="2257798"/>
            <a:ext cx="7054850" cy="4339576"/>
          </a:xfrm>
          <a:prstGeom prst="rect">
            <a:avLst/>
          </a:prstGeom>
        </p:spPr>
      </p:pic>
      <p:pic>
        <p:nvPicPr>
          <p:cNvPr id="6146" name="Picture 2" descr="FANUC R2000ib 125L R30ia">
            <a:extLst>
              <a:ext uri="{FF2B5EF4-FFF2-40B4-BE49-F238E27FC236}">
                <a16:creationId xmlns:a16="http://schemas.microsoft.com/office/drawing/2014/main" id="{7CC2775C-BB0A-5CDF-E308-32676E10B512}"/>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4889" b="92667" l="7000" r="90000">
                        <a14:foregroundMark x1="15250" y1="8667" x2="9250" y2="12000"/>
                        <a14:foregroundMark x1="12250" y1="6444" x2="11500" y2="10000"/>
                        <a14:foregroundMark x1="12250" y1="5778" x2="17250" y2="6667"/>
                        <a14:foregroundMark x1="20500" y1="82889" x2="42750" y2="76000"/>
                        <a14:foregroundMark x1="21500" y1="81333" x2="48500" y2="71333"/>
                        <a14:foregroundMark x1="79750" y1="78444" x2="69500" y2="86000"/>
                        <a14:foregroundMark x1="65500" y1="88222" x2="67500" y2="92667"/>
                        <a14:foregroundMark x1="10750" y1="5556" x2="7250" y2="10000"/>
                        <a14:foregroundMark x1="21250" y1="7333" x2="24500" y2="10444"/>
                        <a14:foregroundMark x1="21250" y1="4889" x2="24250" y2="11778"/>
                        <a14:foregroundMark x1="43250" y1="13111" x2="54500" y2="18222"/>
                        <a14:foregroundMark x1="65500" y1="16444" x2="67250" y2="17556"/>
                        <a14:foregroundMark x1="71500" y1="51333" x2="67500" y2="65333"/>
                        <a14:foregroundMark x1="86250" y1="76889" x2="89750" y2="79556"/>
                        <a14:foregroundMark x1="24250" y1="82889" x2="24250" y2="82889"/>
                        <a14:foregroundMark x1="16250" y1="83111" x2="16250" y2="86667"/>
                        <a14:foregroundMark x1="15250" y1="82444" x2="14250" y2="87333"/>
                        <a14:foregroundMark x1="38250" y1="78667" x2="70250" y2="88667"/>
                        <a14:foregroundMark x1="70250" y1="88667" x2="71500" y2="90000"/>
                      </a14:backgroundRemoval>
                    </a14:imgEffect>
                  </a14:imgLayer>
                </a14:imgProps>
              </a:ext>
              <a:ext uri="{28A0092B-C50C-407E-A947-70E740481C1C}">
                <a14:useLocalDpi xmlns:a14="http://schemas.microsoft.com/office/drawing/2010/main" val="0"/>
              </a:ext>
            </a:extLst>
          </a:blip>
          <a:srcRect/>
          <a:stretch>
            <a:fillRect/>
          </a:stretch>
        </p:blipFill>
        <p:spPr bwMode="auto">
          <a:xfrm>
            <a:off x="7863930" y="2444417"/>
            <a:ext cx="381000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4410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D29EE8-8BCE-C640-ADB5-4452D96805D3}"/>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1DA289C5-AB1C-39C7-12B2-F3B065D8FAA0}"/>
              </a:ext>
            </a:extLst>
          </p:cNvPr>
          <p:cNvSpPr/>
          <p:nvPr/>
        </p:nvSpPr>
        <p:spPr>
          <a:xfrm>
            <a:off x="9664861" y="5949387"/>
            <a:ext cx="1898248" cy="908613"/>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379406-A027-D036-FA77-253A48DF663B}"/>
              </a:ext>
            </a:extLst>
          </p:cNvPr>
          <p:cNvSpPr>
            <a:spLocks noGrp="1"/>
          </p:cNvSpPr>
          <p:nvPr>
            <p:ph type="title"/>
          </p:nvPr>
        </p:nvSpPr>
        <p:spPr>
          <a:xfrm>
            <a:off x="1654591" y="159380"/>
            <a:ext cx="10972800" cy="871795"/>
          </a:xfrm>
        </p:spPr>
        <p:txBody>
          <a:bodyPr>
            <a:normAutofit/>
          </a:bodyPr>
          <a:lstStyle/>
          <a:p>
            <a:r>
              <a:rPr lang="en-AU" sz="4400" dirty="0">
                <a:latin typeface="Times New Roman" panose="02020603050405020304" pitchFamily="18" charset="0"/>
                <a:cs typeface="Times New Roman" panose="02020603050405020304" pitchFamily="18" charset="0"/>
              </a:rPr>
              <a:t>Problem Overview</a:t>
            </a:r>
          </a:p>
        </p:txBody>
      </p:sp>
      <p:sp>
        <p:nvSpPr>
          <p:cNvPr id="7" name="Minus Sign 6">
            <a:extLst>
              <a:ext uri="{FF2B5EF4-FFF2-40B4-BE49-F238E27FC236}">
                <a16:creationId xmlns:a16="http://schemas.microsoft.com/office/drawing/2014/main" id="{A7793C3C-7A30-E5CA-5324-6DF006B7BBA5}"/>
              </a:ext>
            </a:extLst>
          </p:cNvPr>
          <p:cNvSpPr/>
          <p:nvPr/>
        </p:nvSpPr>
        <p:spPr>
          <a:xfrm>
            <a:off x="10618432" y="1664032"/>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1B00CEF1-1B7D-2932-5FA9-BDACA69C4930}"/>
              </a:ext>
            </a:extLst>
          </p:cNvPr>
          <p:cNvSpPr/>
          <p:nvPr/>
        </p:nvSpPr>
        <p:spPr>
          <a:xfrm>
            <a:off x="10866910" y="1530739"/>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95810097-CDFD-F0CC-6B0C-0C60772E32C5}"/>
              </a:ext>
            </a:extLst>
          </p:cNvPr>
          <p:cNvSpPr/>
          <p:nvPr/>
        </p:nvSpPr>
        <p:spPr>
          <a:xfrm>
            <a:off x="10369954" y="1791365"/>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3" name="Picture 2">
            <a:extLst>
              <a:ext uri="{FF2B5EF4-FFF2-40B4-BE49-F238E27FC236}">
                <a16:creationId xmlns:a16="http://schemas.microsoft.com/office/drawing/2014/main" id="{E7092E73-0EC1-1247-9591-426A724C39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968F602B-CCE1-F612-6005-E72810C9637E}"/>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l="17116" t="16054" r="17488" b="16217"/>
          <a:stretch/>
        </p:blipFill>
        <p:spPr bwMode="auto">
          <a:xfrm>
            <a:off x="761826" y="2673932"/>
            <a:ext cx="4206387" cy="3678755"/>
          </a:xfrm>
          <a:prstGeom prst="rect">
            <a:avLst/>
          </a:prstGeom>
          <a:noFill/>
          <a:ln w="28575">
            <a:solidFill>
              <a:schemeClr val="tx1"/>
            </a:solidFill>
          </a:ln>
          <a:extLst>
            <a:ext uri="{909E8E84-426E-40DD-AFC4-6F175D3DCCD1}">
              <a14:hiddenFill xmlns:a14="http://schemas.microsoft.com/office/drawing/2010/main">
                <a:solidFill>
                  <a:srgbClr val="FFFFFF"/>
                </a:solidFill>
              </a14:hiddenFill>
            </a:ext>
          </a:extLst>
        </p:spPr>
      </p:pic>
      <p:pic>
        <p:nvPicPr>
          <p:cNvPr id="3076" name="Picture 4" descr="Makeblock CyberPi Go Kit - Makeblock - STEMfinity">
            <a:extLst>
              <a:ext uri="{FF2B5EF4-FFF2-40B4-BE49-F238E27FC236}">
                <a16:creationId xmlns:a16="http://schemas.microsoft.com/office/drawing/2014/main" id="{3F3C107A-FB0A-CD24-E7DC-337841E0CE8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9040" b="5128"/>
          <a:stretch/>
        </p:blipFill>
        <p:spPr bwMode="auto">
          <a:xfrm>
            <a:off x="6872687" y="2673932"/>
            <a:ext cx="4206386" cy="3610445"/>
          </a:xfrm>
          <a:prstGeom prst="rect">
            <a:avLst/>
          </a:prstGeom>
          <a:noFill/>
          <a:ln w="28575">
            <a:solidFill>
              <a:schemeClr val="tx1"/>
            </a:solidFill>
          </a:ln>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9163C91D-CE21-8A10-D8D1-811A6266CB5B}"/>
              </a:ext>
            </a:extLst>
          </p:cNvPr>
          <p:cNvCxnSpPr/>
          <p:nvPr/>
        </p:nvCxnSpPr>
        <p:spPr>
          <a:xfrm>
            <a:off x="5208607" y="4872942"/>
            <a:ext cx="1423686" cy="0"/>
          </a:xfrm>
          <a:prstGeom prst="straightConnector1">
            <a:avLst/>
          </a:prstGeom>
          <a:ln w="76200">
            <a:headEnd type="triangle"/>
            <a:tailEnd type="triangle"/>
          </a:ln>
        </p:spPr>
        <p:style>
          <a:lnRef idx="2">
            <a:schemeClr val="dk1"/>
          </a:lnRef>
          <a:fillRef idx="0">
            <a:schemeClr val="dk1"/>
          </a:fillRef>
          <a:effectRef idx="1">
            <a:schemeClr val="dk1"/>
          </a:effectRef>
          <a:fontRef idx="minor">
            <a:schemeClr val="tx1"/>
          </a:fontRef>
        </p:style>
      </p:cxnSp>
      <p:sp>
        <p:nvSpPr>
          <p:cNvPr id="10" name="TextBox 9">
            <a:extLst>
              <a:ext uri="{FF2B5EF4-FFF2-40B4-BE49-F238E27FC236}">
                <a16:creationId xmlns:a16="http://schemas.microsoft.com/office/drawing/2014/main" id="{E4CE1999-4C60-212B-9943-C8092AEBCA01}"/>
              </a:ext>
            </a:extLst>
          </p:cNvPr>
          <p:cNvSpPr txBox="1"/>
          <p:nvPr/>
        </p:nvSpPr>
        <p:spPr>
          <a:xfrm>
            <a:off x="702761" y="1318029"/>
            <a:ext cx="9294475" cy="1200329"/>
          </a:xfrm>
          <a:prstGeom prst="rect">
            <a:avLst/>
          </a:prstGeom>
          <a:noFill/>
        </p:spPr>
        <p:txBody>
          <a:bodyPr wrap="square">
            <a:spAutoFit/>
          </a:bodyPr>
          <a:lstStyle/>
          <a:p>
            <a:r>
              <a:rPr lang="en-GB" sz="2400" dirty="0">
                <a:latin typeface="Times New Roman" panose="02020603050405020304" pitchFamily="18" charset="0"/>
                <a:cs typeface="Times New Roman" panose="02020603050405020304" pitchFamily="18" charset="0"/>
              </a:rPr>
              <a:t>For the final project of the course, we are given 2 things, which is : </a:t>
            </a:r>
          </a:p>
          <a:p>
            <a:r>
              <a:rPr lang="en-GB" sz="2400" dirty="0">
                <a:latin typeface="Times New Roman" panose="02020603050405020304" pitchFamily="18" charset="0"/>
                <a:cs typeface="Times New Roman" panose="02020603050405020304" pitchFamily="18" charset="0"/>
              </a:rPr>
              <a:t>- Cyber Pi is the microcontroller – the brain of the robot.</a:t>
            </a:r>
          </a:p>
          <a:p>
            <a:r>
              <a:rPr lang="en-GB" sz="2400" dirty="0">
                <a:latin typeface="Times New Roman" panose="02020603050405020304" pitchFamily="18" charset="0"/>
                <a:cs typeface="Times New Roman" panose="02020603050405020304" pitchFamily="18" charset="0"/>
              </a:rPr>
              <a:t>- mBot2 Neo is the complete robot – includes wheels, motors, sensors.</a:t>
            </a:r>
            <a:endParaRPr lang="en-US" sz="24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BA3DF290-CD7D-F1BE-852C-7E004353180D}"/>
              </a:ext>
            </a:extLst>
          </p:cNvPr>
          <p:cNvSpPr txBox="1"/>
          <p:nvPr/>
        </p:nvSpPr>
        <p:spPr>
          <a:xfrm>
            <a:off x="5360984" y="4191284"/>
            <a:ext cx="9294475" cy="461665"/>
          </a:xfrm>
          <a:prstGeom prst="rect">
            <a:avLst/>
          </a:prstGeom>
          <a:noFill/>
        </p:spPr>
        <p:txBody>
          <a:bodyPr wrap="square">
            <a:spAutoFit/>
          </a:bodyPr>
          <a:lstStyle/>
          <a:p>
            <a:r>
              <a:rPr lang="en-GB" sz="2400" dirty="0">
                <a:latin typeface="Times New Roman" panose="02020603050405020304" pitchFamily="18" charset="0"/>
                <a:cs typeface="Times New Roman" panose="02020603050405020304" pitchFamily="18" charset="0"/>
              </a:rPr>
              <a:t>CODE </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56740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849933-F2E5-8077-AA7E-A99AEE2649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C92F69-7AEC-CC54-2E3C-A7F49921B100}"/>
              </a:ext>
            </a:extLst>
          </p:cNvPr>
          <p:cNvSpPr>
            <a:spLocks noGrp="1"/>
          </p:cNvSpPr>
          <p:nvPr>
            <p:ph type="title"/>
          </p:nvPr>
        </p:nvSpPr>
        <p:spPr>
          <a:xfrm>
            <a:off x="1028184" y="2787184"/>
            <a:ext cx="4192000" cy="1283632"/>
          </a:xfrm>
        </p:spPr>
        <p:txBody>
          <a:bodyPr>
            <a:normAutofit fontScale="90000"/>
          </a:bodyPr>
          <a:lstStyle/>
          <a:p>
            <a:r>
              <a:rPr lang="en-GB" sz="6000" dirty="0">
                <a:latin typeface="Times New Roman" panose="02020603050405020304" pitchFamily="18" charset="0"/>
                <a:cs typeface="Times New Roman" panose="02020603050405020304" pitchFamily="18" charset="0"/>
              </a:rPr>
              <a:t>Project Setup</a:t>
            </a:r>
            <a:endParaRPr lang="en-GB" sz="5400"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FB494F93-D473-D7F3-DF4B-339BBE1338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21774" y="381965"/>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Minus Sign 2">
            <a:extLst>
              <a:ext uri="{FF2B5EF4-FFF2-40B4-BE49-F238E27FC236}">
                <a16:creationId xmlns:a16="http://schemas.microsoft.com/office/drawing/2014/main" id="{6B780CEC-518D-F56C-2E32-33FBC9581EF9}"/>
              </a:ext>
            </a:extLst>
          </p:cNvPr>
          <p:cNvSpPr/>
          <p:nvPr/>
        </p:nvSpPr>
        <p:spPr>
          <a:xfrm>
            <a:off x="919192" y="3671598"/>
            <a:ext cx="2004646" cy="413687"/>
          </a:xfrm>
          <a:prstGeom prst="mathMinus">
            <a:avLst/>
          </a:prstGeom>
          <a:noFill/>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Tree>
    <p:extLst>
      <p:ext uri="{BB962C8B-B14F-4D97-AF65-F5344CB8AC3E}">
        <p14:creationId xmlns:p14="http://schemas.microsoft.com/office/powerpoint/2010/main" val="2713442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FDF200-2020-DDF4-6F4B-55659E7CDF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DC8C59-EBE3-7509-BC3B-5D8D3A1C6965}"/>
              </a:ext>
            </a:extLst>
          </p:cNvPr>
          <p:cNvSpPr>
            <a:spLocks noGrp="1"/>
          </p:cNvSpPr>
          <p:nvPr>
            <p:ph type="title"/>
          </p:nvPr>
        </p:nvSpPr>
        <p:spPr>
          <a:xfrm>
            <a:off x="1654591" y="159380"/>
            <a:ext cx="10972800" cy="871795"/>
          </a:xfrm>
        </p:spPr>
        <p:txBody>
          <a:bodyPr>
            <a:normAutofit/>
          </a:bodyPr>
          <a:lstStyle/>
          <a:p>
            <a:r>
              <a:rPr lang="en-AU" sz="4400" dirty="0">
                <a:latin typeface="Times New Roman" panose="02020603050405020304" pitchFamily="18" charset="0"/>
                <a:cs typeface="Times New Roman" panose="02020603050405020304" pitchFamily="18" charset="0"/>
              </a:rPr>
              <a:t>Problem Overview</a:t>
            </a:r>
          </a:p>
        </p:txBody>
      </p:sp>
      <p:sp>
        <p:nvSpPr>
          <p:cNvPr id="7" name="Minus Sign 6">
            <a:extLst>
              <a:ext uri="{FF2B5EF4-FFF2-40B4-BE49-F238E27FC236}">
                <a16:creationId xmlns:a16="http://schemas.microsoft.com/office/drawing/2014/main" id="{0158B628-B291-C9F0-72C1-AD0D8F721FA6}"/>
              </a:ext>
            </a:extLst>
          </p:cNvPr>
          <p:cNvSpPr/>
          <p:nvPr/>
        </p:nvSpPr>
        <p:spPr>
          <a:xfrm>
            <a:off x="10660123" y="1606384"/>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EFDE1933-B77B-AFAC-95C7-742D8FEDDC78}"/>
              </a:ext>
            </a:extLst>
          </p:cNvPr>
          <p:cNvSpPr/>
          <p:nvPr/>
        </p:nvSpPr>
        <p:spPr>
          <a:xfrm>
            <a:off x="10908601" y="1473091"/>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38216714-499B-0572-49E0-FAF671BF274D}"/>
              </a:ext>
            </a:extLst>
          </p:cNvPr>
          <p:cNvSpPr/>
          <p:nvPr/>
        </p:nvSpPr>
        <p:spPr>
          <a:xfrm>
            <a:off x="10411645" y="1733717"/>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3" name="Picture 2">
            <a:extLst>
              <a:ext uri="{FF2B5EF4-FFF2-40B4-BE49-F238E27FC236}">
                <a16:creationId xmlns:a16="http://schemas.microsoft.com/office/drawing/2014/main" id="{5E5FAEEC-9D42-4D8E-CF0A-8F0AD7F6CA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E061DB0-C131-61C6-8A98-277E15142901}"/>
              </a:ext>
            </a:extLst>
          </p:cNvPr>
          <p:cNvSpPr txBox="1"/>
          <p:nvPr/>
        </p:nvSpPr>
        <p:spPr>
          <a:xfrm>
            <a:off x="155330" y="1307384"/>
            <a:ext cx="11508624" cy="1015663"/>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2000" dirty="0">
                <a:latin typeface="Times New Roman" panose="02020603050405020304" pitchFamily="18" charset="0"/>
                <a:cs typeface="Times New Roman" panose="02020603050405020304" pitchFamily="18" charset="0"/>
              </a:rPr>
              <a:t>The aim of the project is to simulate read-world autonomous robot using simple sensors and vision systems, which then the robot will need to successfully navigate a maze-like environment following and act accordingly to the signs it will sensor, or the obstacles along the way like an AI powered robot in the real world.</a:t>
            </a:r>
          </a:p>
        </p:txBody>
      </p:sp>
      <p:pic>
        <p:nvPicPr>
          <p:cNvPr id="7170" name="Picture 2">
            <a:extLst>
              <a:ext uri="{FF2B5EF4-FFF2-40B4-BE49-F238E27FC236}">
                <a16:creationId xmlns:a16="http://schemas.microsoft.com/office/drawing/2014/main" id="{FEC234F8-5B99-9553-0F6F-7AAAB53D4B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125" y="2462277"/>
            <a:ext cx="6022975" cy="4236343"/>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How to use mBot">
            <a:extLst>
              <a:ext uri="{FF2B5EF4-FFF2-40B4-BE49-F238E27FC236}">
                <a16:creationId xmlns:a16="http://schemas.microsoft.com/office/drawing/2014/main" id="{42AE7A5C-B783-B9A7-05DF-64BE61B16B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14380" y="3142174"/>
            <a:ext cx="5663981" cy="355644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1A665AC6-F6B4-06D9-3399-8C4895920D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13403" y="2055844"/>
            <a:ext cx="1418238" cy="1418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47757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02B720-1B88-DE7D-298F-2E287A7122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881329-8893-B0FE-F0AF-A0EE0C0E3026}"/>
              </a:ext>
            </a:extLst>
          </p:cNvPr>
          <p:cNvSpPr>
            <a:spLocks noGrp="1"/>
          </p:cNvSpPr>
          <p:nvPr>
            <p:ph type="title"/>
          </p:nvPr>
        </p:nvSpPr>
        <p:spPr>
          <a:xfrm>
            <a:off x="1654591" y="159380"/>
            <a:ext cx="10972800" cy="871795"/>
          </a:xfrm>
        </p:spPr>
        <p:txBody>
          <a:bodyPr>
            <a:normAutofit/>
          </a:bodyPr>
          <a:lstStyle/>
          <a:p>
            <a:r>
              <a:rPr lang="en-AU" sz="4400" dirty="0">
                <a:latin typeface="Times New Roman" panose="02020603050405020304" pitchFamily="18" charset="0"/>
                <a:cs typeface="Times New Roman" panose="02020603050405020304" pitchFamily="18" charset="0"/>
              </a:rPr>
              <a:t>Problem Goal</a:t>
            </a:r>
          </a:p>
        </p:txBody>
      </p:sp>
      <p:sp>
        <p:nvSpPr>
          <p:cNvPr id="7" name="Minus Sign 6">
            <a:extLst>
              <a:ext uri="{FF2B5EF4-FFF2-40B4-BE49-F238E27FC236}">
                <a16:creationId xmlns:a16="http://schemas.microsoft.com/office/drawing/2014/main" id="{C0F88659-8213-8A1D-FAD7-164C0ACE59B6}"/>
              </a:ext>
            </a:extLst>
          </p:cNvPr>
          <p:cNvSpPr/>
          <p:nvPr/>
        </p:nvSpPr>
        <p:spPr>
          <a:xfrm>
            <a:off x="10660123" y="1606384"/>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BAA1ECD1-0709-E5CD-40BA-5871577C774F}"/>
              </a:ext>
            </a:extLst>
          </p:cNvPr>
          <p:cNvSpPr/>
          <p:nvPr/>
        </p:nvSpPr>
        <p:spPr>
          <a:xfrm>
            <a:off x="10908601" y="1473091"/>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76A46BE0-B7FE-0E3B-0E95-C6427A12090B}"/>
              </a:ext>
            </a:extLst>
          </p:cNvPr>
          <p:cNvSpPr/>
          <p:nvPr/>
        </p:nvSpPr>
        <p:spPr>
          <a:xfrm>
            <a:off x="10411645" y="1733717"/>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3" name="Picture 2">
            <a:extLst>
              <a:ext uri="{FF2B5EF4-FFF2-40B4-BE49-F238E27FC236}">
                <a16:creationId xmlns:a16="http://schemas.microsoft.com/office/drawing/2014/main" id="{6F2B9C2B-E10F-B2A3-8BA3-67AAFD0E2F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592FF780-B774-F085-372C-DC68FE6AC1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9482" y="4946676"/>
            <a:ext cx="1418238" cy="141823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42B92D7-DE26-62F6-BFF3-B65EACF6DA4A}"/>
              </a:ext>
            </a:extLst>
          </p:cNvPr>
          <p:cNvSpPr txBox="1"/>
          <p:nvPr/>
        </p:nvSpPr>
        <p:spPr>
          <a:xfrm>
            <a:off x="269630" y="2978139"/>
            <a:ext cx="4746870" cy="2677656"/>
          </a:xfrm>
          <a:prstGeom prst="rect">
            <a:avLst/>
          </a:prstGeom>
          <a:noFill/>
        </p:spPr>
        <p:txBody>
          <a:bodyPr wrap="square">
            <a:spAutoFit/>
          </a:bodyPr>
          <a:lstStyle/>
          <a:p>
            <a:r>
              <a:rPr lang="en-GB" sz="2400" dirty="0">
                <a:latin typeface="Times New Roman" panose="02020603050405020304" pitchFamily="18" charset="0"/>
                <a:cs typeface="Times New Roman" panose="02020603050405020304" pitchFamily="18" charset="0"/>
              </a:rPr>
              <a:t>It follows traffic rules: stop on red, go on green, slow on yellow, and even handle combinations like yellow-to-green transitions. It must also avoid static obstacles automatically and reroute in T-junctions when needed.</a:t>
            </a:r>
          </a:p>
        </p:txBody>
      </p:sp>
      <p:sp>
        <p:nvSpPr>
          <p:cNvPr id="12" name="TextBox 11">
            <a:extLst>
              <a:ext uri="{FF2B5EF4-FFF2-40B4-BE49-F238E27FC236}">
                <a16:creationId xmlns:a16="http://schemas.microsoft.com/office/drawing/2014/main" id="{CFB41203-F5A5-29E2-05C6-EE341C330B3C}"/>
              </a:ext>
            </a:extLst>
          </p:cNvPr>
          <p:cNvSpPr txBox="1"/>
          <p:nvPr/>
        </p:nvSpPr>
        <p:spPr>
          <a:xfrm>
            <a:off x="191645" y="1304396"/>
            <a:ext cx="10007837" cy="830997"/>
          </a:xfrm>
          <a:prstGeom prst="rect">
            <a:avLst/>
          </a:prstGeom>
          <a:noFill/>
        </p:spPr>
        <p:txBody>
          <a:bodyPr wrap="square">
            <a:spAutoFit/>
          </a:bodyPr>
          <a:lstStyle/>
          <a:p>
            <a:pPr>
              <a:buNone/>
            </a:pPr>
            <a:r>
              <a:rPr lang="en-GB" sz="2400" dirty="0">
                <a:latin typeface="Times New Roman" panose="02020603050405020304" pitchFamily="18" charset="0"/>
                <a:cs typeface="Times New Roman" panose="02020603050405020304" pitchFamily="18" charset="0"/>
              </a:rPr>
              <a:t>For the demo, the robot must navigate a complex maze using only onboard logic, no remote control or intervention.</a:t>
            </a:r>
          </a:p>
        </p:txBody>
      </p:sp>
      <p:sp>
        <p:nvSpPr>
          <p:cNvPr id="13" name="Minus Sign 12">
            <a:extLst>
              <a:ext uri="{FF2B5EF4-FFF2-40B4-BE49-F238E27FC236}">
                <a16:creationId xmlns:a16="http://schemas.microsoft.com/office/drawing/2014/main" id="{A144D5FC-2226-1D1A-8683-CFC189B5A073}"/>
              </a:ext>
            </a:extLst>
          </p:cNvPr>
          <p:cNvSpPr/>
          <p:nvPr/>
        </p:nvSpPr>
        <p:spPr>
          <a:xfrm>
            <a:off x="156179" y="2475408"/>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8194" name="Picture 2" descr="mBot">
            <a:extLst>
              <a:ext uri="{FF2B5EF4-FFF2-40B4-BE49-F238E27FC236}">
                <a16:creationId xmlns:a16="http://schemas.microsoft.com/office/drawing/2014/main" id="{86F8305E-0FD3-894A-B376-9F4ABEB79E3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4474"/>
          <a:stretch/>
        </p:blipFill>
        <p:spPr bwMode="auto">
          <a:xfrm>
            <a:off x="5276649" y="2225054"/>
            <a:ext cx="4922833" cy="4400933"/>
          </a:xfrm>
          <a:prstGeom prst="rect">
            <a:avLst/>
          </a:prstGeom>
          <a:noFill/>
          <a:ln w="28575">
            <a:solidFill>
              <a:schemeClr val="tx1"/>
            </a:solidFill>
          </a:ln>
          <a:extLst>
            <a:ext uri="{909E8E84-426E-40DD-AFC4-6F175D3DCCD1}">
              <a14:hiddenFill xmlns:a14="http://schemas.microsoft.com/office/drawing/2010/main">
                <a:solidFill>
                  <a:srgbClr val="FFFFFF"/>
                </a:solidFill>
              </a14:hiddenFill>
            </a:ext>
          </a:extLst>
        </p:spPr>
      </p:pic>
      <p:sp>
        <p:nvSpPr>
          <p:cNvPr id="14" name="Minus Sign 13">
            <a:extLst>
              <a:ext uri="{FF2B5EF4-FFF2-40B4-BE49-F238E27FC236}">
                <a16:creationId xmlns:a16="http://schemas.microsoft.com/office/drawing/2014/main" id="{87C17E1E-CF96-2358-6154-E93F4A1F1168}"/>
              </a:ext>
            </a:extLst>
          </p:cNvPr>
          <p:cNvSpPr/>
          <p:nvPr/>
        </p:nvSpPr>
        <p:spPr>
          <a:xfrm>
            <a:off x="3598262" y="5727377"/>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Tree>
    <p:extLst>
      <p:ext uri="{BB962C8B-B14F-4D97-AF65-F5344CB8AC3E}">
        <p14:creationId xmlns:p14="http://schemas.microsoft.com/office/powerpoint/2010/main" val="1298060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E4E899-832C-D09B-F270-2C38888287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8B39F2-E07C-513A-BCDF-28CB15624431}"/>
              </a:ext>
            </a:extLst>
          </p:cNvPr>
          <p:cNvSpPr>
            <a:spLocks noGrp="1"/>
          </p:cNvSpPr>
          <p:nvPr>
            <p:ph type="title"/>
          </p:nvPr>
        </p:nvSpPr>
        <p:spPr>
          <a:xfrm>
            <a:off x="669369" y="2293468"/>
            <a:ext cx="4770732" cy="1674620"/>
          </a:xfrm>
        </p:spPr>
        <p:txBody>
          <a:bodyPr>
            <a:normAutofit fontScale="90000"/>
          </a:bodyPr>
          <a:lstStyle/>
          <a:p>
            <a:r>
              <a:rPr lang="en-GB" sz="6000" dirty="0">
                <a:latin typeface="Times New Roman" panose="02020603050405020304" pitchFamily="18" charset="0"/>
                <a:cs typeface="Times New Roman" panose="02020603050405020304" pitchFamily="18" charset="0"/>
              </a:rPr>
              <a:t>Methodology</a:t>
            </a:r>
            <a:br>
              <a:rPr lang="en-GB" sz="6000" dirty="0">
                <a:latin typeface="Times New Roman" panose="02020603050405020304" pitchFamily="18" charset="0"/>
                <a:cs typeface="Times New Roman" panose="02020603050405020304" pitchFamily="18" charset="0"/>
              </a:rPr>
            </a:br>
            <a:r>
              <a:rPr lang="en-GB" sz="5400" dirty="0">
                <a:latin typeface="Times New Roman" panose="02020603050405020304" pitchFamily="18" charset="0"/>
                <a:cs typeface="Times New Roman" panose="02020603050405020304" pitchFamily="18" charset="0"/>
              </a:rPr>
              <a:t>Implementation</a:t>
            </a:r>
          </a:p>
        </p:txBody>
      </p:sp>
      <p:pic>
        <p:nvPicPr>
          <p:cNvPr id="2050" name="Picture 2">
            <a:extLst>
              <a:ext uri="{FF2B5EF4-FFF2-40B4-BE49-F238E27FC236}">
                <a16:creationId xmlns:a16="http://schemas.microsoft.com/office/drawing/2014/main" id="{29EFC3E9-BEE0-5BD4-89F4-A068D0901A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9014" y="381965"/>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Minus Sign 2">
            <a:extLst>
              <a:ext uri="{FF2B5EF4-FFF2-40B4-BE49-F238E27FC236}">
                <a16:creationId xmlns:a16="http://schemas.microsoft.com/office/drawing/2014/main" id="{959B3A22-BF99-DE88-1044-49C0858EA9E9}"/>
              </a:ext>
            </a:extLst>
          </p:cNvPr>
          <p:cNvSpPr/>
          <p:nvPr/>
        </p:nvSpPr>
        <p:spPr>
          <a:xfrm>
            <a:off x="919192" y="3878441"/>
            <a:ext cx="2004646" cy="413687"/>
          </a:xfrm>
          <a:prstGeom prst="mathMinus">
            <a:avLst/>
          </a:prstGeom>
          <a:noFill/>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Tree>
    <p:extLst>
      <p:ext uri="{BB962C8B-B14F-4D97-AF65-F5344CB8AC3E}">
        <p14:creationId xmlns:p14="http://schemas.microsoft.com/office/powerpoint/2010/main" val="3605408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AA3A75-4634-8644-8CD7-06D691A5E1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43885F-0BD9-D1FF-B28F-F05B5DB602BF}"/>
              </a:ext>
            </a:extLst>
          </p:cNvPr>
          <p:cNvSpPr>
            <a:spLocks noGrp="1"/>
          </p:cNvSpPr>
          <p:nvPr>
            <p:ph type="title"/>
          </p:nvPr>
        </p:nvSpPr>
        <p:spPr>
          <a:xfrm>
            <a:off x="1654591" y="159380"/>
            <a:ext cx="10972800" cy="871795"/>
          </a:xfrm>
        </p:spPr>
        <p:txBody>
          <a:bodyPr>
            <a:normAutofit/>
          </a:bodyPr>
          <a:lstStyle/>
          <a:p>
            <a:r>
              <a:rPr lang="en-AU" sz="4400" dirty="0">
                <a:latin typeface="Times New Roman" panose="02020603050405020304" pitchFamily="18" charset="0"/>
                <a:cs typeface="Times New Roman" panose="02020603050405020304" pitchFamily="18" charset="0"/>
              </a:rPr>
              <a:t>Methodology</a:t>
            </a:r>
          </a:p>
        </p:txBody>
      </p:sp>
      <p:sp>
        <p:nvSpPr>
          <p:cNvPr id="7" name="Minus Sign 6">
            <a:extLst>
              <a:ext uri="{FF2B5EF4-FFF2-40B4-BE49-F238E27FC236}">
                <a16:creationId xmlns:a16="http://schemas.microsoft.com/office/drawing/2014/main" id="{6C8A44DD-1F37-C2A4-534F-B83EDC11259A}"/>
              </a:ext>
            </a:extLst>
          </p:cNvPr>
          <p:cNvSpPr/>
          <p:nvPr/>
        </p:nvSpPr>
        <p:spPr>
          <a:xfrm>
            <a:off x="10618432" y="1664032"/>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8" name="Minus Sign 7">
            <a:extLst>
              <a:ext uri="{FF2B5EF4-FFF2-40B4-BE49-F238E27FC236}">
                <a16:creationId xmlns:a16="http://schemas.microsoft.com/office/drawing/2014/main" id="{096F1388-13C7-5C85-93BD-FFF1DDA85637}"/>
              </a:ext>
            </a:extLst>
          </p:cNvPr>
          <p:cNvSpPr/>
          <p:nvPr/>
        </p:nvSpPr>
        <p:spPr>
          <a:xfrm>
            <a:off x="10866910" y="1530739"/>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9" name="Minus Sign 8">
            <a:extLst>
              <a:ext uri="{FF2B5EF4-FFF2-40B4-BE49-F238E27FC236}">
                <a16:creationId xmlns:a16="http://schemas.microsoft.com/office/drawing/2014/main" id="{26A2E959-C7A3-9702-D465-E05014D4592D}"/>
              </a:ext>
            </a:extLst>
          </p:cNvPr>
          <p:cNvSpPr/>
          <p:nvPr/>
        </p:nvSpPr>
        <p:spPr>
          <a:xfrm>
            <a:off x="10369954" y="1791365"/>
            <a:ext cx="1418238" cy="413687"/>
          </a:xfrm>
          <a:prstGeom prst="mathMinus">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pic>
        <p:nvPicPr>
          <p:cNvPr id="3" name="Picture 2">
            <a:extLst>
              <a:ext uri="{FF2B5EF4-FFF2-40B4-BE49-F238E27FC236}">
                <a16:creationId xmlns:a16="http://schemas.microsoft.com/office/drawing/2014/main" id="{B7A4078C-A4ED-A7BF-7DF6-D6DC33A7DD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30" y="-113842"/>
            <a:ext cx="1418238" cy="14182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10BD345-1EA6-5080-9A55-F190352F38EB}"/>
              </a:ext>
            </a:extLst>
          </p:cNvPr>
          <p:cNvSpPr txBox="1"/>
          <p:nvPr/>
        </p:nvSpPr>
        <p:spPr>
          <a:xfrm>
            <a:off x="4222049" y="2415802"/>
            <a:ext cx="3191352" cy="138499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US" sz="2800" dirty="0">
                <a:latin typeface="Times New Roman" panose="02020603050405020304" pitchFamily="18" charset="0"/>
                <a:cs typeface="Times New Roman" panose="02020603050405020304" pitchFamily="18" charset="0"/>
              </a:rPr>
              <a:t>Obstacle detection with ultrasonic sensors</a:t>
            </a:r>
          </a:p>
        </p:txBody>
      </p:sp>
      <p:sp>
        <p:nvSpPr>
          <p:cNvPr id="12" name="TextBox 11">
            <a:extLst>
              <a:ext uri="{FF2B5EF4-FFF2-40B4-BE49-F238E27FC236}">
                <a16:creationId xmlns:a16="http://schemas.microsoft.com/office/drawing/2014/main" id="{4A389D13-ED1A-6C2F-229A-C8CF85F45F58}"/>
              </a:ext>
            </a:extLst>
          </p:cNvPr>
          <p:cNvSpPr txBox="1"/>
          <p:nvPr/>
        </p:nvSpPr>
        <p:spPr>
          <a:xfrm>
            <a:off x="514858" y="1270786"/>
            <a:ext cx="9865607" cy="830997"/>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Our method integrates three modules—path tracking, visual detection, and obstacle avoidance—into a unified loop.</a:t>
            </a:r>
          </a:p>
        </p:txBody>
      </p:sp>
      <p:sp>
        <p:nvSpPr>
          <p:cNvPr id="14" name="TextBox 13">
            <a:extLst>
              <a:ext uri="{FF2B5EF4-FFF2-40B4-BE49-F238E27FC236}">
                <a16:creationId xmlns:a16="http://schemas.microsoft.com/office/drawing/2014/main" id="{E0B8FDB9-0D0D-60B7-D11E-DC5BBAD061B0}"/>
              </a:ext>
            </a:extLst>
          </p:cNvPr>
          <p:cNvSpPr txBox="1"/>
          <p:nvPr/>
        </p:nvSpPr>
        <p:spPr>
          <a:xfrm>
            <a:off x="514858" y="2415803"/>
            <a:ext cx="2422069" cy="138499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US" sz="2800" dirty="0">
                <a:latin typeface="Times New Roman" panose="02020603050405020304" pitchFamily="18" charset="0"/>
                <a:cs typeface="Times New Roman" panose="02020603050405020304" pitchFamily="18" charset="0"/>
              </a:rPr>
              <a:t>Line tracking using RGB sensor</a:t>
            </a:r>
          </a:p>
        </p:txBody>
      </p:sp>
      <p:sp>
        <p:nvSpPr>
          <p:cNvPr id="16" name="TextBox 15">
            <a:extLst>
              <a:ext uri="{FF2B5EF4-FFF2-40B4-BE49-F238E27FC236}">
                <a16:creationId xmlns:a16="http://schemas.microsoft.com/office/drawing/2014/main" id="{16A90D5C-07C1-AD6E-1423-54EDED6A9047}"/>
              </a:ext>
            </a:extLst>
          </p:cNvPr>
          <p:cNvSpPr txBox="1"/>
          <p:nvPr/>
        </p:nvSpPr>
        <p:spPr>
          <a:xfrm>
            <a:off x="8698523" y="2415803"/>
            <a:ext cx="2744012" cy="138499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US" sz="2800" dirty="0">
                <a:latin typeface="Times New Roman" panose="02020603050405020304" pitchFamily="18" charset="0"/>
                <a:cs typeface="Times New Roman" panose="02020603050405020304" pitchFamily="18" charset="0"/>
              </a:rPr>
              <a:t>Visual sign detection with RGB sensor</a:t>
            </a:r>
          </a:p>
        </p:txBody>
      </p:sp>
      <p:cxnSp>
        <p:nvCxnSpPr>
          <p:cNvPr id="18" name="Straight Arrow Connector 17">
            <a:extLst>
              <a:ext uri="{FF2B5EF4-FFF2-40B4-BE49-F238E27FC236}">
                <a16:creationId xmlns:a16="http://schemas.microsoft.com/office/drawing/2014/main" id="{BED1762B-069E-DABE-B3E9-F93C56F742BC}"/>
              </a:ext>
            </a:extLst>
          </p:cNvPr>
          <p:cNvCxnSpPr>
            <a:cxnSpLocks/>
          </p:cNvCxnSpPr>
          <p:nvPr/>
        </p:nvCxnSpPr>
        <p:spPr>
          <a:xfrm flipV="1">
            <a:off x="3055028" y="3086536"/>
            <a:ext cx="1048919" cy="1"/>
          </a:xfrm>
          <a:prstGeom prst="straightConnector1">
            <a:avLst/>
          </a:prstGeom>
          <a:ln w="57150">
            <a:headEnd type="triangle"/>
            <a:tailEnd type="triangle"/>
          </a:ln>
        </p:spPr>
        <p:style>
          <a:lnRef idx="2">
            <a:schemeClr val="dk1"/>
          </a:lnRef>
          <a:fillRef idx="0">
            <a:schemeClr val="dk1"/>
          </a:fillRef>
          <a:effectRef idx="1">
            <a:schemeClr val="dk1"/>
          </a:effectRef>
          <a:fontRef idx="minor">
            <a:schemeClr val="tx1"/>
          </a:fontRef>
        </p:style>
      </p:cxnSp>
      <p:cxnSp>
        <p:nvCxnSpPr>
          <p:cNvPr id="20" name="Straight Arrow Connector 19">
            <a:extLst>
              <a:ext uri="{FF2B5EF4-FFF2-40B4-BE49-F238E27FC236}">
                <a16:creationId xmlns:a16="http://schemas.microsoft.com/office/drawing/2014/main" id="{9DBB7FF2-DF68-5BF8-3425-C0F052262188}"/>
              </a:ext>
            </a:extLst>
          </p:cNvPr>
          <p:cNvCxnSpPr>
            <a:cxnSpLocks/>
          </p:cNvCxnSpPr>
          <p:nvPr/>
        </p:nvCxnSpPr>
        <p:spPr>
          <a:xfrm flipV="1">
            <a:off x="7531502" y="3108299"/>
            <a:ext cx="1048919" cy="1"/>
          </a:xfrm>
          <a:prstGeom prst="straightConnector1">
            <a:avLst/>
          </a:prstGeom>
          <a:ln w="57150">
            <a:headEnd type="triangle"/>
            <a:tailEnd type="triangle"/>
          </a:ln>
        </p:spPr>
        <p:style>
          <a:lnRef idx="2">
            <a:schemeClr val="dk1"/>
          </a:lnRef>
          <a:fillRef idx="0">
            <a:schemeClr val="dk1"/>
          </a:fillRef>
          <a:effectRef idx="1">
            <a:schemeClr val="dk1"/>
          </a:effectRef>
          <a:fontRef idx="minor">
            <a:schemeClr val="tx1"/>
          </a:fontRef>
        </p:style>
      </p:cxnSp>
      <p:pic>
        <p:nvPicPr>
          <p:cNvPr id="1026" name="Picture 2" descr="Path-Tracking Robot | Science Museum Shop">
            <a:extLst>
              <a:ext uri="{FF2B5EF4-FFF2-40B4-BE49-F238E27FC236}">
                <a16:creationId xmlns:a16="http://schemas.microsoft.com/office/drawing/2014/main" id="{49AF0ABD-9ED6-ABF5-1BD4-EB643E82FC7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325" t="28353" r="12051" b="13845"/>
          <a:stretch/>
        </p:blipFill>
        <p:spPr bwMode="auto">
          <a:xfrm>
            <a:off x="526968" y="3800798"/>
            <a:ext cx="2409959" cy="2600002"/>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pic>
        <p:nvPicPr>
          <p:cNvPr id="1028" name="Picture 4" descr="obstacle detection aerial vehicle line icon illustration 54190525 Vector Art  at Vecteezy">
            <a:extLst>
              <a:ext uri="{FF2B5EF4-FFF2-40B4-BE49-F238E27FC236}">
                <a16:creationId xmlns:a16="http://schemas.microsoft.com/office/drawing/2014/main" id="{F6C1104B-591C-F9A9-5AD4-6A14042F39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22049" y="3771464"/>
            <a:ext cx="3191352" cy="2629336"/>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sp>
        <p:nvSpPr>
          <p:cNvPr id="22" name="Rectangle 21">
            <a:extLst>
              <a:ext uri="{FF2B5EF4-FFF2-40B4-BE49-F238E27FC236}">
                <a16:creationId xmlns:a16="http://schemas.microsoft.com/office/drawing/2014/main" id="{7E5B06D8-62F7-8707-D968-48177A80FE9C}"/>
              </a:ext>
            </a:extLst>
          </p:cNvPr>
          <p:cNvSpPr/>
          <p:nvPr/>
        </p:nvSpPr>
        <p:spPr>
          <a:xfrm>
            <a:off x="9718431" y="6060830"/>
            <a:ext cx="1857598" cy="67993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30" name="Picture 6" descr="Traffic Light Painting,bright Red,traffic Light Painting, Bright Boys Wall  Art, Boys Christmas Gift,wall Art,traffic Signs,traffic Light - Etsy">
            <a:extLst>
              <a:ext uri="{FF2B5EF4-FFF2-40B4-BE49-F238E27FC236}">
                <a16:creationId xmlns:a16="http://schemas.microsoft.com/office/drawing/2014/main" id="{0638F476-D8EE-6235-CFEE-99ED78083D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98523" y="3798660"/>
            <a:ext cx="2744012" cy="2602140"/>
          </a:xfrm>
          <a:prstGeom prst="rect">
            <a:avLst/>
          </a:prstGeom>
          <a:noFill/>
          <a:ln w="2857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5502815"/>
      </p:ext>
    </p:extLst>
  </p:cSld>
  <p:clrMapOvr>
    <a:masterClrMapping/>
  </p:clrMapOvr>
</p:sld>
</file>

<file path=ppt/theme/theme1.xml><?xml version="1.0" encoding="utf-8"?>
<a:theme xmlns:a="http://schemas.openxmlformats.org/drawingml/2006/main" name="Office Theme">
  <a:themeElements>
    <a:clrScheme name="RMIT 1">
      <a:dk1>
        <a:srgbClr val="000054"/>
      </a:dk1>
      <a:lt1>
        <a:sysClr val="window" lastClr="FFFFFF"/>
      </a:lt1>
      <a:dk2>
        <a:srgbClr val="E60028"/>
      </a:dk2>
      <a:lt2>
        <a:srgbClr val="EEECE1"/>
      </a:lt2>
      <a:accent1>
        <a:srgbClr val="FC9147"/>
      </a:accent1>
      <a:accent2>
        <a:srgbClr val="FAC800"/>
      </a:accent2>
      <a:accent3>
        <a:srgbClr val="00DCB4"/>
      </a:accent3>
      <a:accent4>
        <a:srgbClr val="7AE1AA"/>
      </a:accent4>
      <a:accent5>
        <a:srgbClr val="0078FF"/>
      </a:accent5>
      <a:accent6>
        <a:srgbClr val="00AAFF"/>
      </a:accent6>
      <a:hlink>
        <a:srgbClr val="AA00AA"/>
      </a:hlink>
      <a:folHlink>
        <a:srgbClr val="C864C8"/>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3197</TotalTime>
  <Words>857</Words>
  <Application>Microsoft Office PowerPoint</Application>
  <PresentationFormat>Widescreen</PresentationFormat>
  <Paragraphs>129</Paragraphs>
  <Slides>24</Slides>
  <Notes>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Aptos</vt:lpstr>
      <vt:lpstr>Arial</vt:lpstr>
      <vt:lpstr>Calibri</vt:lpstr>
      <vt:lpstr>Lato Extended</vt:lpstr>
      <vt:lpstr>Times New Roman</vt:lpstr>
      <vt:lpstr>Office Theme</vt:lpstr>
      <vt:lpstr>PowerPoint Presentation</vt:lpstr>
      <vt:lpstr>Problem Overview</vt:lpstr>
      <vt:lpstr>Problem Overview</vt:lpstr>
      <vt:lpstr>Problem Overview</vt:lpstr>
      <vt:lpstr>Project Setup</vt:lpstr>
      <vt:lpstr>Problem Overview</vt:lpstr>
      <vt:lpstr>Problem Goal</vt:lpstr>
      <vt:lpstr>Methodology Implementation</vt:lpstr>
      <vt:lpstr>Methodology</vt:lpstr>
      <vt:lpstr>System Initialization and Event Handling</vt:lpstr>
      <vt:lpstr>Obstacle detection with ultrasonic sensors</vt:lpstr>
      <vt:lpstr>Line tracking using RGB sensor</vt:lpstr>
      <vt:lpstr>Visual sign detection with RGB sensor</vt:lpstr>
      <vt:lpstr>Implementation</vt:lpstr>
      <vt:lpstr>In-Detailed Values for Implementation</vt:lpstr>
      <vt:lpstr>Creative Addon</vt:lpstr>
      <vt:lpstr>Testing</vt:lpstr>
      <vt:lpstr>Testing</vt:lpstr>
      <vt:lpstr>Result, Evaluation and Conclusion </vt:lpstr>
      <vt:lpstr>Result, Evaluation and Conclusion </vt:lpstr>
      <vt:lpstr>Challenges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Adrian Monk</dc:creator>
  <cp:lastModifiedBy>Cecil B. Liv_</cp:lastModifiedBy>
  <cp:revision>48</cp:revision>
  <dcterms:created xsi:type="dcterms:W3CDTF">2016-11-30T22:43:19Z</dcterms:created>
  <dcterms:modified xsi:type="dcterms:W3CDTF">2025-05-25T10:41:13Z</dcterms:modified>
</cp:coreProperties>
</file>

<file path=docProps/thumbnail.jpeg>
</file>